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0"/>
  </p:notesMasterIdLst>
  <p:handoutMasterIdLst>
    <p:handoutMasterId r:id="rId91"/>
  </p:handoutMasterIdLst>
  <p:sldIdLst>
    <p:sldId id="256" r:id="rId2"/>
    <p:sldId id="257" r:id="rId3"/>
    <p:sldId id="258" r:id="rId4"/>
    <p:sldId id="259" r:id="rId5"/>
    <p:sldId id="260" r:id="rId6"/>
    <p:sldId id="324" r:id="rId7"/>
    <p:sldId id="261" r:id="rId8"/>
    <p:sldId id="325" r:id="rId9"/>
    <p:sldId id="262" r:id="rId10"/>
    <p:sldId id="344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331" r:id="rId23"/>
    <p:sldId id="328" r:id="rId24"/>
    <p:sldId id="329" r:id="rId25"/>
    <p:sldId id="330" r:id="rId26"/>
    <p:sldId id="274" r:id="rId27"/>
    <p:sldId id="276" r:id="rId28"/>
    <p:sldId id="277" r:id="rId29"/>
    <p:sldId id="278" r:id="rId30"/>
    <p:sldId id="279" r:id="rId31"/>
    <p:sldId id="280" r:id="rId32"/>
    <p:sldId id="321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93" r:id="rId46"/>
    <p:sldId id="294" r:id="rId47"/>
    <p:sldId id="313" r:id="rId48"/>
    <p:sldId id="295" r:id="rId49"/>
    <p:sldId id="310" r:id="rId50"/>
    <p:sldId id="311" r:id="rId51"/>
    <p:sldId id="312" r:id="rId52"/>
    <p:sldId id="326" r:id="rId53"/>
    <p:sldId id="296" r:id="rId54"/>
    <p:sldId id="327" r:id="rId55"/>
    <p:sldId id="297" r:id="rId56"/>
    <p:sldId id="298" r:id="rId57"/>
    <p:sldId id="299" r:id="rId58"/>
    <p:sldId id="315" r:id="rId59"/>
    <p:sldId id="300" r:id="rId60"/>
    <p:sldId id="322" r:id="rId61"/>
    <p:sldId id="301" r:id="rId62"/>
    <p:sldId id="302" r:id="rId63"/>
    <p:sldId id="323" r:id="rId64"/>
    <p:sldId id="303" r:id="rId65"/>
    <p:sldId id="304" r:id="rId66"/>
    <p:sldId id="314" r:id="rId67"/>
    <p:sldId id="305" r:id="rId68"/>
    <p:sldId id="306" r:id="rId69"/>
    <p:sldId id="307" r:id="rId70"/>
    <p:sldId id="308" r:id="rId71"/>
    <p:sldId id="309" r:id="rId72"/>
    <p:sldId id="317" r:id="rId73"/>
    <p:sldId id="318" r:id="rId74"/>
    <p:sldId id="319" r:id="rId75"/>
    <p:sldId id="332" r:id="rId76"/>
    <p:sldId id="335" r:id="rId77"/>
    <p:sldId id="333" r:id="rId78"/>
    <p:sldId id="334" r:id="rId79"/>
    <p:sldId id="342" r:id="rId80"/>
    <p:sldId id="343" r:id="rId81"/>
    <p:sldId id="320" r:id="rId82"/>
    <p:sldId id="336" r:id="rId83"/>
    <p:sldId id="341" r:id="rId84"/>
    <p:sldId id="340" r:id="rId85"/>
    <p:sldId id="338" r:id="rId86"/>
    <p:sldId id="339" r:id="rId87"/>
    <p:sldId id="337" r:id="rId88"/>
    <p:sldId id="316" r:id="rId89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8935" autoAdjust="0"/>
  </p:normalViewPr>
  <p:slideViewPr>
    <p:cSldViewPr>
      <p:cViewPr varScale="1">
        <p:scale>
          <a:sx n="107" d="100"/>
          <a:sy n="107" d="100"/>
        </p:scale>
        <p:origin x="114" y="3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notesMaster" Target="notesMasters/notesMaster1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6CB7D3BA-D458-429F-AF2D-ADAC7BA6DA73}" type="datetimeFigureOut">
              <a:rPr lang="en-US" smtClean="0"/>
              <a:pPr/>
              <a:t>2/3/2015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97C82CDB-2970-48DB-9379-631B61991C4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3675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FF6ECBCC-B2B3-4E78-89DB-DB7B8BBDEC6E}" type="datetimeFigureOut">
              <a:rPr lang="en-US" smtClean="0"/>
              <a:pPr/>
              <a:t>2/3/2015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7160BDB2-E53C-412B-9921-631EEA4D0C5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841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0BDB2-E53C-412B-9921-631EEA4D0C5A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3125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0BDB2-E53C-412B-9921-631EEA4D0C5A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088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0BDB2-E53C-412B-9921-631EEA4D0C5A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9945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0BDB2-E53C-412B-9921-631EEA4D0C5A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9527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0BDB2-E53C-412B-9921-631EEA4D0C5A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2168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0BDB2-E53C-412B-9921-631EEA4D0C5A}" type="slidenum">
              <a:rPr lang="en-US" smtClean="0"/>
              <a:pPr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4327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0BDB2-E53C-412B-9921-631EEA4D0C5A}" type="slidenum">
              <a:rPr lang="en-US" smtClean="0"/>
              <a:pPr/>
              <a:t>87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291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73512-66B9-46F4-A29E-354EB26C5091}" type="datetime1">
              <a:rPr lang="en-US" smtClean="0"/>
              <a:pPr/>
              <a:t>2/3/2015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fld id="{1F6F0FE2-DFF6-4A6C-B8B1-BBF3E068A296}" type="slidenum">
              <a:rPr lang="en-US" smtClean="0"/>
              <a:pPr/>
              <a:t>‹#›</a:t>
            </a:fld>
            <a:endParaRPr lang="en-US" dirty="0" smtClean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295400"/>
            <a:ext cx="7239000" cy="5562600"/>
          </a:xfrm>
        </p:spPr>
        <p:txBody>
          <a:bodyPr/>
          <a:lstStyle>
            <a:lvl1pPr>
              <a:defRPr sz="3200"/>
            </a:lvl1pPr>
            <a:lvl3pPr marL="1143000" indent="-228600">
              <a:buFont typeface="Arial" panose="020B0604020202020204" pitchFamily="34" charset="0"/>
              <a:buChar char="•"/>
              <a:defRPr sz="2600"/>
            </a:lvl3pPr>
            <a:lvl4pPr marL="1600200" indent="-228600">
              <a:buFont typeface="Arial" panose="020B0604020202020204" pitchFamily="34" charset="0"/>
              <a:buChar char="‒"/>
              <a:defRPr sz="2400"/>
            </a:lvl4pPr>
            <a:lvl5pPr marL="2057400" indent="-228600">
              <a:buFont typeface="Arial" panose="020B0604020202020204" pitchFamily="34" charset="0"/>
              <a:buChar char="•"/>
              <a:defRPr sz="2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77000"/>
            <a:ext cx="2133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F6F0FE2-DFF6-4A6C-B8B1-BBF3E068A29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CEV Logo_2D.png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0" y="6477000"/>
            <a:ext cx="1113817" cy="381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295400"/>
            <a:ext cx="7239000" cy="5562600"/>
          </a:xfrm>
        </p:spPr>
        <p:txBody>
          <a:bodyPr/>
          <a:lstStyle>
            <a:lvl1pPr>
              <a:defRPr sz="3200"/>
            </a:lvl1pPr>
            <a:lvl3pPr marL="1143000" indent="-228600">
              <a:buFont typeface="Arial" panose="020B0604020202020204" pitchFamily="34" charset="0"/>
              <a:buChar char="•"/>
              <a:defRPr sz="2600"/>
            </a:lvl3pPr>
            <a:lvl4pPr marL="1600200" indent="-228600">
              <a:buFont typeface="Arial" panose="020B0604020202020204" pitchFamily="34" charset="0"/>
              <a:buChar char="‒"/>
              <a:defRPr sz="2400"/>
            </a:lvl4pPr>
            <a:lvl5pPr marL="2057400" indent="-228600">
              <a:buFont typeface="Arial" panose="020B0604020202020204" pitchFamily="34" charset="0"/>
              <a:buChar char="•"/>
              <a:defRPr sz="2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F6F0FE2-DFF6-4A6C-B8B1-BBF3E068A29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CEV Logo_2D.png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0" y="6477000"/>
            <a:ext cx="1113817" cy="381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295400"/>
            <a:ext cx="7239000" cy="5562600"/>
          </a:xfrm>
        </p:spPr>
        <p:txBody>
          <a:bodyPr/>
          <a:lstStyle>
            <a:lvl1pPr>
              <a:defRPr sz="3200"/>
            </a:lvl1pPr>
            <a:lvl3pPr marL="1143000" indent="-228600">
              <a:buFont typeface="Arial" panose="020B0604020202020204" pitchFamily="34" charset="0"/>
              <a:buChar char="•"/>
              <a:defRPr sz="2600"/>
            </a:lvl3pPr>
            <a:lvl4pPr marL="1600200" indent="-228600">
              <a:buFont typeface="Arial" panose="020B0604020202020204" pitchFamily="34" charset="0"/>
              <a:buChar char="‒"/>
              <a:defRPr sz="2400"/>
            </a:lvl4pPr>
            <a:lvl5pPr marL="2057400" indent="-228600">
              <a:buFont typeface="Arial" panose="020B0604020202020204" pitchFamily="34" charset="0"/>
              <a:buChar char="•"/>
              <a:defRPr sz="2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F6F0FE2-DFF6-4A6C-B8B1-BBF3E068A29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CEV Logo_2D.png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0" y="6477000"/>
            <a:ext cx="1113817" cy="381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295400"/>
            <a:ext cx="7239000" cy="5551098"/>
          </a:xfrm>
        </p:spPr>
        <p:txBody>
          <a:bodyPr/>
          <a:lstStyle>
            <a:lvl1pPr>
              <a:defRPr sz="3200"/>
            </a:lvl1pPr>
            <a:lvl3pPr marL="1143000" indent="-228600">
              <a:buFont typeface="Arial" panose="020B0604020202020204" pitchFamily="34" charset="0"/>
              <a:buChar char="•"/>
              <a:defRPr sz="2600"/>
            </a:lvl3pPr>
            <a:lvl4pPr marL="1600200" indent="-228600">
              <a:buFont typeface="Arial" panose="020B0604020202020204" pitchFamily="34" charset="0"/>
              <a:buChar char="‒"/>
              <a:defRPr sz="2400"/>
            </a:lvl4pPr>
            <a:lvl5pPr marL="2057400" indent="-228600">
              <a:buFont typeface="Arial" panose="020B0604020202020204" pitchFamily="34" charset="0"/>
              <a:buChar char="•"/>
              <a:defRPr sz="2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F6F0FE2-DFF6-4A6C-B8B1-BBF3E068A29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CEV Logo_2D.png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0" y="6465498"/>
            <a:ext cx="1113817" cy="381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295400"/>
            <a:ext cx="7239000" cy="5562600"/>
          </a:xfrm>
        </p:spPr>
        <p:txBody>
          <a:bodyPr/>
          <a:lstStyle>
            <a:lvl1pPr>
              <a:defRPr sz="3200"/>
            </a:lvl1pPr>
            <a:lvl3pPr marL="1143000" indent="-228600">
              <a:buFont typeface="Arial" panose="020B0604020202020204" pitchFamily="34" charset="0"/>
              <a:buChar char="•"/>
              <a:defRPr sz="2600"/>
            </a:lvl3pPr>
            <a:lvl4pPr marL="1600200" indent="-228600">
              <a:buFont typeface="Arial" panose="020B0604020202020204" pitchFamily="34" charset="0"/>
              <a:buChar char="‒"/>
              <a:defRPr sz="2400"/>
            </a:lvl4pPr>
            <a:lvl5pPr marL="2057400" indent="-228600">
              <a:buFont typeface="Arial" panose="020B0604020202020204" pitchFamily="34" charset="0"/>
              <a:buChar char="•"/>
              <a:defRPr sz="2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77000"/>
            <a:ext cx="2133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F6F0FE2-DFF6-4A6C-B8B1-BBF3E068A29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CEV Logo_2D.png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0" y="6477000"/>
            <a:ext cx="1113817" cy="381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2500" y="1295400"/>
            <a:ext cx="7239000" cy="5562600"/>
          </a:xfrm>
        </p:spPr>
        <p:txBody>
          <a:bodyPr/>
          <a:lstStyle>
            <a:lvl1pPr>
              <a:defRPr sz="3200"/>
            </a:lvl1pPr>
            <a:lvl3pPr marL="1143000" indent="-228600">
              <a:buFont typeface="Arial" panose="020B0604020202020204" pitchFamily="34" charset="0"/>
              <a:buChar char="•"/>
              <a:defRPr sz="2600"/>
            </a:lvl3pPr>
            <a:lvl4pPr marL="1600200" indent="-228600">
              <a:buFont typeface="Arial" panose="020B0604020202020204" pitchFamily="34" charset="0"/>
              <a:buChar char="‒"/>
              <a:defRPr sz="2400"/>
            </a:lvl4pPr>
            <a:lvl5pPr marL="2057400" indent="-228600">
              <a:buFont typeface="Arial" panose="020B0604020202020204" pitchFamily="34" charset="0"/>
              <a:buChar char="•"/>
              <a:defRPr sz="2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75562"/>
            <a:ext cx="2133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F6F0FE2-DFF6-4A6C-B8B1-BBF3E068A29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CEV Logo_2D.png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-1438" y="6477000"/>
            <a:ext cx="1113817" cy="381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295400"/>
            <a:ext cx="7239000" cy="5562600"/>
          </a:xfrm>
        </p:spPr>
        <p:txBody>
          <a:bodyPr/>
          <a:lstStyle>
            <a:lvl1pPr>
              <a:defRPr sz="3200"/>
            </a:lvl1pPr>
            <a:lvl3pPr marL="1143000" indent="-228600">
              <a:buFont typeface="Arial" panose="020B0604020202020204" pitchFamily="34" charset="0"/>
              <a:buChar char="•"/>
              <a:defRPr sz="2600"/>
            </a:lvl3pPr>
            <a:lvl4pPr marL="1600200" indent="-228600">
              <a:buFont typeface="Arial" panose="020B0604020202020204" pitchFamily="34" charset="0"/>
              <a:buChar char="‒"/>
              <a:defRPr sz="2400"/>
            </a:lvl4pPr>
            <a:lvl5pPr marL="2057400" indent="-228600">
              <a:buFont typeface="Arial" panose="020B0604020202020204" pitchFamily="34" charset="0"/>
              <a:buChar char="•"/>
              <a:defRPr sz="2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500064"/>
            <a:ext cx="2133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F6F0FE2-DFF6-4A6C-B8B1-BBF3E068A29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CEV Logo_2D.png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0" y="6477000"/>
            <a:ext cx="1113817" cy="381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295400"/>
            <a:ext cx="7239000" cy="5552536"/>
          </a:xfrm>
        </p:spPr>
        <p:txBody>
          <a:bodyPr/>
          <a:lstStyle>
            <a:lvl1pPr>
              <a:defRPr sz="3200"/>
            </a:lvl1pPr>
            <a:lvl3pPr marL="1143000" indent="-228600">
              <a:buFont typeface="Arial" panose="020B0604020202020204" pitchFamily="34" charset="0"/>
              <a:buChar char="•"/>
              <a:defRPr sz="2600"/>
            </a:lvl3pPr>
            <a:lvl4pPr marL="1600200" indent="-228600">
              <a:buFont typeface="Arial" panose="020B0604020202020204" pitchFamily="34" charset="0"/>
              <a:buChar char="‒"/>
              <a:defRPr sz="2400"/>
            </a:lvl4pPr>
            <a:lvl5pPr marL="2057400" indent="-228600">
              <a:buFont typeface="Arial" panose="020B0604020202020204" pitchFamily="34" charset="0"/>
              <a:buChar char="•"/>
              <a:defRPr sz="2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F6F0FE2-DFF6-4A6C-B8B1-BBF3E068A29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CEV Logo_2D.png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0" y="6466936"/>
            <a:ext cx="1113817" cy="381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295400"/>
            <a:ext cx="7239000" cy="5562600"/>
          </a:xfrm>
        </p:spPr>
        <p:txBody>
          <a:bodyPr/>
          <a:lstStyle>
            <a:lvl1pPr>
              <a:defRPr sz="3200"/>
            </a:lvl1pPr>
            <a:lvl3pPr marL="1143000" indent="-228600">
              <a:buFont typeface="Arial" panose="020B0604020202020204" pitchFamily="34" charset="0"/>
              <a:buChar char="•"/>
              <a:defRPr sz="2600"/>
            </a:lvl3pPr>
            <a:lvl4pPr marL="1600200" indent="-228600">
              <a:buFont typeface="Arial" panose="020B0604020202020204" pitchFamily="34" charset="0"/>
              <a:buChar char="‒"/>
              <a:defRPr sz="2400"/>
            </a:lvl4pPr>
            <a:lvl5pPr marL="2057400" indent="-228600">
              <a:buFont typeface="Arial" panose="020B0604020202020204" pitchFamily="34" charset="0"/>
              <a:buChar char="•"/>
              <a:defRPr sz="2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F6F0FE2-DFF6-4A6C-B8B1-BBF3E068A29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CEV Logo_2D.png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0" y="6477000"/>
            <a:ext cx="1113817" cy="381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156EA9AB-2DED-4FE4-9EC4-33EF39AC1040}" type="datetime1">
              <a:rPr lang="en-US" smtClean="0"/>
              <a:pPr/>
              <a:t>2/3/2015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1F6F0FE2-DFF6-4A6C-B8B1-BBF3E068A29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ts val="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ts val="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ts val="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ts val="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ts val="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0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0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0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0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0FE2-DFF6-4A6C-B8B1-BBF3E068A296}" type="slidenum">
              <a:rPr lang="en-US" smtClean="0"/>
              <a:pPr/>
              <a:t>1</a:t>
            </a:fld>
            <a:endParaRPr lang="en-US" dirty="0" smtClean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Cell Membrane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Is also known as the plasma membrane</a:t>
            </a:r>
          </a:p>
          <a:p>
            <a:r>
              <a:rPr lang="en-US" dirty="0" smtClean="0"/>
              <a:t>Is involved in cellulose production for the assembly of                                  cell walls</a:t>
            </a:r>
          </a:p>
          <a:p>
            <a:r>
              <a:rPr lang="en-US" dirty="0" smtClean="0"/>
              <a:t>Is composed                                         of highly </a:t>
            </a:r>
          </a:p>
          <a:p>
            <a:pPr>
              <a:buNone/>
            </a:pPr>
            <a:r>
              <a:rPr lang="en-US" dirty="0" smtClean="0"/>
              <a:t>   structured                                            proteins</a:t>
            </a:r>
          </a:p>
          <a:p>
            <a:pPr>
              <a:buNone/>
            </a:pPr>
            <a:r>
              <a:rPr lang="en-US" dirty="0" smtClean="0"/>
              <a:t>   and phospho-lipids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0FE2-DFF6-4A6C-B8B1-BBF3E068A296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Picture 4" descr="shutterstock_97589102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5105400" y="2971800"/>
            <a:ext cx="3201085" cy="320044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Cell Wall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95400"/>
            <a:ext cx="7162800" cy="4830763"/>
          </a:xfrm>
        </p:spPr>
        <p:txBody>
          <a:bodyPr/>
          <a:lstStyle/>
          <a:p>
            <a:r>
              <a:rPr lang="en-US" sz="3200" dirty="0" smtClean="0"/>
              <a:t>Are found only in plants</a:t>
            </a:r>
          </a:p>
          <a:p>
            <a:r>
              <a:rPr lang="en-US" sz="3200" dirty="0" smtClean="0"/>
              <a:t>Surrounds the cell</a:t>
            </a:r>
          </a:p>
          <a:p>
            <a:r>
              <a:rPr lang="en-US" sz="3200" dirty="0" smtClean="0"/>
              <a:t>Provides structure and support</a:t>
            </a:r>
          </a:p>
          <a:p>
            <a:r>
              <a:rPr lang="en-US" sz="3200" dirty="0" smtClean="0"/>
              <a:t>Bonds with other cell walls to create plant structure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0FE2-DFF6-4A6C-B8B1-BBF3E068A296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657600"/>
            <a:ext cx="3044952" cy="30449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143000" y="6016752"/>
            <a:ext cx="6858000" cy="77844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Organelle:</a:t>
            </a:r>
            <a:r>
              <a:rPr lang="en-US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specialized </a:t>
            </a:r>
            <a:r>
              <a:rPr lang="en-US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part of a cell which has a specific function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Chloroplast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95400"/>
            <a:ext cx="7162800" cy="4830763"/>
          </a:xfrm>
        </p:spPr>
        <p:txBody>
          <a:bodyPr/>
          <a:lstStyle/>
          <a:p>
            <a:r>
              <a:rPr lang="en-US" sz="3200" dirty="0" smtClean="0"/>
              <a:t>Is an elongated organelle containing chlorophyll</a:t>
            </a:r>
          </a:p>
          <a:p>
            <a:r>
              <a:rPr lang="en-US" sz="3200" dirty="0" smtClean="0"/>
              <a:t>Converts light and carbon dioxide to usable energy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0FE2-DFF6-4A6C-B8B1-BBF3E068A296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819400"/>
            <a:ext cx="3044952" cy="30449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Cytoplasm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95400"/>
            <a:ext cx="7162800" cy="4830763"/>
          </a:xfrm>
        </p:spPr>
        <p:txBody>
          <a:bodyPr/>
          <a:lstStyle/>
          <a:p>
            <a:r>
              <a:rPr lang="en-US" sz="3200" dirty="0" smtClean="0"/>
              <a:t>Is a gel-like material                          outside the                                  nucleus, </a:t>
            </a:r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 but inside cell </a:t>
            </a:r>
          </a:p>
          <a:p>
            <a:pPr marL="0" indent="0">
              <a:buNone/>
            </a:pPr>
            <a:r>
              <a:rPr lang="en-US" sz="3200" dirty="0" smtClean="0"/>
              <a:t>   membrane</a:t>
            </a:r>
          </a:p>
          <a:p>
            <a:r>
              <a:rPr lang="en-US" sz="3200" dirty="0" smtClean="0"/>
              <a:t>Contains all other                         organelles </a:t>
            </a:r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 floating in cytoplasm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0FE2-DFF6-4A6C-B8B1-BBF3E068A296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905000"/>
            <a:ext cx="2743200" cy="2743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ounded Rectangle 5"/>
          <p:cNvSpPr/>
          <p:nvPr/>
        </p:nvSpPr>
        <p:spPr>
          <a:xfrm>
            <a:off x="1143000" y="6019800"/>
            <a:ext cx="6858000" cy="727762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Fun 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Fact: 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substance 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of a living cell, including the cytoplasm and nucleus, is known as the protoplasm.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Golgi Apparatus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85424"/>
            <a:ext cx="7162800" cy="5572575"/>
          </a:xfrm>
        </p:spPr>
        <p:txBody>
          <a:bodyPr/>
          <a:lstStyle/>
          <a:p>
            <a:r>
              <a:rPr lang="en-US" sz="3200" dirty="0" smtClean="0"/>
              <a:t>Is a flat, layered organelle (dictyosomes) which resembles a stack of pancakes</a:t>
            </a:r>
          </a:p>
          <a:p>
            <a:r>
              <a:rPr lang="en-US" sz="3200" dirty="0" smtClean="0"/>
              <a:t>Is located near the nucleus</a:t>
            </a:r>
          </a:p>
          <a:p>
            <a:r>
              <a:rPr lang="en-US" sz="3200" dirty="0" smtClean="0"/>
              <a:t>Packages proteins                        and carbohydrates                           for export from the                          cell</a:t>
            </a:r>
          </a:p>
          <a:p>
            <a:r>
              <a:rPr lang="en-US" sz="3200" dirty="0" smtClean="0"/>
              <a:t>Modifies proteins                                 and lipids before                                 distributing them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0FE2-DFF6-4A6C-B8B1-BBF3E068A296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709" y="3429000"/>
            <a:ext cx="3044952" cy="30449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Mitochondria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95400"/>
            <a:ext cx="7162800" cy="4830763"/>
          </a:xfrm>
        </p:spPr>
        <p:txBody>
          <a:bodyPr/>
          <a:lstStyle/>
          <a:p>
            <a:r>
              <a:rPr lang="en-US" sz="3200" dirty="0" smtClean="0"/>
              <a:t>Is the powerhouse of the cell</a:t>
            </a:r>
          </a:p>
          <a:p>
            <a:r>
              <a:rPr lang="en-US" sz="3200" dirty="0" smtClean="0"/>
              <a:t>Are spherical, rod-shaped organelles</a:t>
            </a:r>
          </a:p>
          <a:p>
            <a:r>
              <a:rPr lang="en-US" sz="3200" dirty="0" smtClean="0"/>
              <a:t>Have a double membrane</a:t>
            </a:r>
          </a:p>
          <a:p>
            <a:r>
              <a:rPr lang="en-US" sz="3200" dirty="0" smtClean="0"/>
              <a:t>Converts energy stored                          in glucose to ATP for                        the cell (Respiration)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0FE2-DFF6-4A6C-B8B1-BBF3E068A296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399" y="2819400"/>
            <a:ext cx="2989729" cy="29897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ounded Rectangle 5"/>
          <p:cNvSpPr/>
          <p:nvPr/>
        </p:nvSpPr>
        <p:spPr>
          <a:xfrm>
            <a:off x="1143000" y="5943600"/>
            <a:ext cx="6858000" cy="76646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ATP: </a:t>
            </a:r>
            <a:r>
              <a:rPr lang="en-US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adenosine </a:t>
            </a:r>
            <a:r>
              <a:rPr lang="en-US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triphosphate, the molecule which provides the energy in the cells of all living things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Nucleus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95400"/>
            <a:ext cx="7162800" cy="4830763"/>
          </a:xfrm>
        </p:spPr>
        <p:txBody>
          <a:bodyPr/>
          <a:lstStyle/>
          <a:p>
            <a:r>
              <a:rPr lang="en-US" sz="3200" dirty="0" smtClean="0"/>
              <a:t>Controls functions                            of the cell</a:t>
            </a:r>
          </a:p>
          <a:p>
            <a:r>
              <a:rPr lang="en-US" sz="3200" dirty="0" smtClean="0"/>
              <a:t>Contains DNA in                            chromosomes</a:t>
            </a:r>
          </a:p>
          <a:p>
            <a:r>
              <a:rPr lang="en-US" sz="3200" dirty="0" smtClean="0"/>
              <a:t>Is surrounded by                             the nuclear                                    membrane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0FE2-DFF6-4A6C-B8B1-BBF3E068A296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057400"/>
            <a:ext cx="3048000" cy="304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ounded Rectangle 5"/>
          <p:cNvSpPr/>
          <p:nvPr/>
        </p:nvSpPr>
        <p:spPr>
          <a:xfrm>
            <a:off x="1143000" y="5715000"/>
            <a:ext cx="6858000" cy="10668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Chromosome:</a:t>
            </a:r>
            <a:r>
              <a:rPr lang="en-US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structure of nucleic acids </a:t>
            </a:r>
            <a:r>
              <a:rPr lang="en-US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and proteins </a:t>
            </a:r>
            <a:r>
              <a:rPr lang="en-US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which carries genetic information in the form of genes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Ribosomes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95400"/>
            <a:ext cx="7162800" cy="4830763"/>
          </a:xfrm>
        </p:spPr>
        <p:txBody>
          <a:bodyPr/>
          <a:lstStyle/>
          <a:p>
            <a:r>
              <a:rPr lang="en-US" sz="3200" dirty="0" smtClean="0"/>
              <a:t>Are small organelles found in large numbers in the cytoplasm</a:t>
            </a:r>
          </a:p>
          <a:p>
            <a:r>
              <a:rPr lang="en-US" sz="3200" dirty="0" smtClean="0"/>
              <a:t>Create proteins from amino acids</a:t>
            </a:r>
          </a:p>
          <a:p>
            <a:r>
              <a:rPr lang="en-US" sz="3200" dirty="0" smtClean="0"/>
              <a:t>Can only be seen </a:t>
            </a:r>
          </a:p>
          <a:p>
            <a:pPr>
              <a:buNone/>
            </a:pPr>
            <a:r>
              <a:rPr lang="en-US" sz="3200" dirty="0" smtClean="0"/>
              <a:t>   with an electron </a:t>
            </a:r>
          </a:p>
          <a:p>
            <a:pPr>
              <a:buNone/>
            </a:pPr>
            <a:r>
              <a:rPr lang="en-US" sz="3200" dirty="0" smtClean="0"/>
              <a:t>   microscope</a:t>
            </a:r>
          </a:p>
          <a:p>
            <a:r>
              <a:rPr lang="en-US" sz="3200" dirty="0" smtClean="0"/>
              <a:t>Composed of two  </a:t>
            </a:r>
          </a:p>
          <a:p>
            <a:pPr>
              <a:buNone/>
            </a:pPr>
            <a:r>
              <a:rPr lang="en-US" sz="3200" dirty="0" smtClean="0"/>
              <a:t>   subunits containing </a:t>
            </a:r>
          </a:p>
          <a:p>
            <a:pPr>
              <a:buNone/>
            </a:pPr>
            <a:r>
              <a:rPr lang="en-US" sz="3200" dirty="0" smtClean="0"/>
              <a:t>   RNA and proteins</a:t>
            </a:r>
          </a:p>
          <a:p>
            <a:pPr>
              <a:buNone/>
            </a:pPr>
            <a:endParaRPr lang="en-US" sz="3200" dirty="0" smtClean="0"/>
          </a:p>
          <a:p>
            <a:endParaRPr lang="en-US" sz="3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0FE2-DFF6-4A6C-B8B1-BBF3E068A296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3226777"/>
            <a:ext cx="3276600" cy="3276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Rough Endoplasmic Reticulum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95400"/>
            <a:ext cx="7162800" cy="4830763"/>
          </a:xfrm>
        </p:spPr>
        <p:txBody>
          <a:bodyPr/>
          <a:lstStyle/>
          <a:p>
            <a:r>
              <a:rPr lang="en-US" sz="3200" dirty="0" smtClean="0"/>
              <a:t>Is located in the cytoplasm</a:t>
            </a:r>
          </a:p>
          <a:p>
            <a:r>
              <a:rPr lang="en-US" sz="3200" dirty="0" smtClean="0"/>
              <a:t>Is covered with ribosomes which give it a rough appearance</a:t>
            </a:r>
          </a:p>
          <a:p>
            <a:r>
              <a:rPr lang="en-US" sz="3200" dirty="0" smtClean="0"/>
              <a:t>Transports                                        materials through                                 the cell, secretes, </a:t>
            </a:r>
          </a:p>
          <a:p>
            <a:pPr>
              <a:buNone/>
            </a:pPr>
            <a:r>
              <a:rPr lang="en-US" sz="3200" dirty="0" smtClean="0"/>
              <a:t>	stores and creates</a:t>
            </a:r>
          </a:p>
          <a:p>
            <a:pPr>
              <a:buNone/>
            </a:pPr>
            <a:r>
              <a:rPr lang="en-US" sz="3200" dirty="0" smtClean="0"/>
              <a:t>   proteins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0FE2-DFF6-4A6C-B8B1-BBF3E068A296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895600"/>
            <a:ext cx="3581400" cy="3581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Smooth Endoplasmic Reticulum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95400"/>
            <a:ext cx="7162800" cy="4830763"/>
          </a:xfrm>
        </p:spPr>
        <p:txBody>
          <a:bodyPr/>
          <a:lstStyle/>
          <a:p>
            <a:r>
              <a:rPr lang="en-US" sz="3200" dirty="0" smtClean="0"/>
              <a:t>Is located in the cytoplasm</a:t>
            </a:r>
          </a:p>
          <a:p>
            <a:r>
              <a:rPr lang="en-US" sz="3200" dirty="0" smtClean="0"/>
              <a:t>Transports materials through                               the cell</a:t>
            </a:r>
          </a:p>
          <a:p>
            <a:r>
              <a:rPr lang="en-US" sz="3200" dirty="0" smtClean="0"/>
              <a:t>Contains enzymes                             </a:t>
            </a:r>
          </a:p>
          <a:p>
            <a:r>
              <a:rPr lang="en-US" sz="3200" dirty="0" smtClean="0"/>
              <a:t>Produces and digests                                     lipids and membrane                                proteins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0FE2-DFF6-4A6C-B8B1-BBF3E068A296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667000"/>
            <a:ext cx="3044952" cy="30449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ounded Rectangle 5"/>
          <p:cNvSpPr/>
          <p:nvPr/>
        </p:nvSpPr>
        <p:spPr>
          <a:xfrm>
            <a:off x="1143000" y="6096000"/>
            <a:ext cx="6858000" cy="64633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Enzymes: </a:t>
            </a:r>
            <a:r>
              <a:rPr lang="en-US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proteins </a:t>
            </a:r>
            <a:r>
              <a:rPr lang="en-US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which assist chemical reactions in living cells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95400"/>
            <a:ext cx="7162800" cy="4830763"/>
          </a:xfrm>
        </p:spPr>
        <p:txBody>
          <a:bodyPr/>
          <a:lstStyle/>
          <a:p>
            <a:r>
              <a:rPr lang="en-US" sz="3200" dirty="0" smtClean="0"/>
              <a:t>To identify plant structures and functions.</a:t>
            </a:r>
          </a:p>
          <a:p>
            <a:r>
              <a:rPr lang="en-US" sz="3200" dirty="0" smtClean="0"/>
              <a:t>To describe the structure of plant cells.</a:t>
            </a:r>
          </a:p>
          <a:p>
            <a:r>
              <a:rPr lang="en-US" sz="3200" dirty="0" smtClean="0"/>
              <a:t>To explain the process of reproduction in plants.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0FE2-DFF6-4A6C-B8B1-BBF3E068A296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Vacuole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95400"/>
            <a:ext cx="7162800" cy="4830763"/>
          </a:xfrm>
        </p:spPr>
        <p:txBody>
          <a:bodyPr/>
          <a:lstStyle/>
          <a:p>
            <a:r>
              <a:rPr lang="en-US" sz="3200" dirty="0" smtClean="0"/>
              <a:t>Is surrounded by a membrane</a:t>
            </a:r>
          </a:p>
          <a:p>
            <a:r>
              <a:rPr lang="en-US" sz="3200" dirty="0" smtClean="0"/>
              <a:t>Is filled with fluid</a:t>
            </a:r>
          </a:p>
          <a:p>
            <a:r>
              <a:rPr lang="en-US" sz="3200" dirty="0" smtClean="0"/>
              <a:t>Takes up most of the cell</a:t>
            </a:r>
          </a:p>
          <a:p>
            <a:r>
              <a:rPr lang="en-US" sz="3200" dirty="0" smtClean="0"/>
              <a:t>Maintains the                                    shape of the cell</a:t>
            </a:r>
          </a:p>
          <a:p>
            <a:r>
              <a:rPr lang="en-US" sz="3200" dirty="0" smtClean="0"/>
              <a:t>Is the “cell trash can”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0FE2-DFF6-4A6C-B8B1-BBF3E068A296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971800"/>
            <a:ext cx="3349752" cy="33497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Photosynthesis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90600" y="1295400"/>
            <a:ext cx="7162800" cy="4830763"/>
          </a:xfrm>
        </p:spPr>
        <p:txBody>
          <a:bodyPr/>
          <a:lstStyle/>
          <a:p>
            <a:r>
              <a:rPr lang="en-US" sz="3200" dirty="0" smtClean="0"/>
              <a:t>Is the process of converting light energy to chemical</a:t>
            </a:r>
          </a:p>
          <a:p>
            <a:pPr marL="0" indent="0">
              <a:buNone/>
            </a:pPr>
            <a:r>
              <a:rPr lang="en-US" sz="3200" dirty="0" smtClean="0"/>
              <a:t>   energy</a:t>
            </a:r>
          </a:p>
          <a:p>
            <a:r>
              <a:rPr lang="en-US" sz="3200" dirty="0" smtClean="0"/>
              <a:t>Takes place in the                              chloroplasts using                           chlorophyll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0FE2-DFF6-4A6C-B8B1-BBF3E068A296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362200"/>
            <a:ext cx="2971800" cy="38458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0FE2-DFF6-4A6C-B8B1-BBF3E068A296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8952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Assessment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90600" y="1295400"/>
            <a:ext cx="7162800" cy="4830763"/>
          </a:xfrm>
        </p:spPr>
        <p:txBody>
          <a:bodyPr/>
          <a:lstStyle/>
          <a:p>
            <a:pPr marL="347663" indent="-347663">
              <a:buNone/>
            </a:pPr>
            <a:r>
              <a:rPr lang="en-US" sz="2200" dirty="0"/>
              <a:t>1. Which of the following is NOT a characteristic of plants?</a:t>
            </a:r>
          </a:p>
          <a:p>
            <a:pPr marL="0" indent="0">
              <a:buNone/>
            </a:pPr>
            <a:r>
              <a:rPr lang="en-US" sz="2200" dirty="0"/>
              <a:t>	A. </a:t>
            </a:r>
            <a:r>
              <a:rPr lang="en-US" sz="2200" dirty="0" smtClean="0"/>
              <a:t>Creates </a:t>
            </a:r>
            <a:r>
              <a:rPr lang="en-US" sz="2200" dirty="0"/>
              <a:t>food through photosynthesis</a:t>
            </a:r>
          </a:p>
          <a:p>
            <a:pPr marL="0" indent="0">
              <a:buNone/>
            </a:pPr>
            <a:r>
              <a:rPr lang="en-US" sz="2200" dirty="0"/>
              <a:t>	B. </a:t>
            </a:r>
            <a:r>
              <a:rPr lang="en-US" sz="2200" dirty="0" smtClean="0"/>
              <a:t>Are multicellular </a:t>
            </a:r>
            <a:r>
              <a:rPr lang="en-US" sz="2200" dirty="0"/>
              <a:t>organisms </a:t>
            </a:r>
          </a:p>
          <a:p>
            <a:pPr marL="0" indent="0">
              <a:buNone/>
            </a:pPr>
            <a:r>
              <a:rPr lang="en-US" sz="2200" dirty="0"/>
              <a:t>	C. </a:t>
            </a:r>
            <a:r>
              <a:rPr lang="en-US" sz="2200" dirty="0" smtClean="0"/>
              <a:t>Are incapable </a:t>
            </a:r>
            <a:r>
              <a:rPr lang="en-US" sz="2200" dirty="0"/>
              <a:t>of movement </a:t>
            </a:r>
          </a:p>
          <a:p>
            <a:pPr marL="0" indent="0">
              <a:buNone/>
            </a:pPr>
            <a:r>
              <a:rPr lang="en-US" sz="2200" dirty="0"/>
              <a:t>	D. </a:t>
            </a:r>
            <a:r>
              <a:rPr lang="en-US" sz="2200" dirty="0" smtClean="0"/>
              <a:t>Are capable </a:t>
            </a:r>
            <a:r>
              <a:rPr lang="en-US" sz="2200" dirty="0"/>
              <a:t>of moving by themselves</a:t>
            </a:r>
          </a:p>
          <a:p>
            <a:pPr marL="0" indent="0">
              <a:buNone/>
            </a:pPr>
            <a:r>
              <a:rPr lang="en-US" sz="2200" dirty="0"/>
              <a:t> </a:t>
            </a:r>
          </a:p>
          <a:p>
            <a:pPr marL="0" indent="0">
              <a:buNone/>
            </a:pPr>
            <a:r>
              <a:rPr lang="en-US" sz="2200" dirty="0"/>
              <a:t>2. What type of cells are found in bacteria?</a:t>
            </a:r>
          </a:p>
          <a:p>
            <a:pPr marL="0" indent="0">
              <a:buNone/>
            </a:pPr>
            <a:r>
              <a:rPr lang="en-US" sz="2200" dirty="0"/>
              <a:t>	A. Eukaryotic</a:t>
            </a:r>
          </a:p>
          <a:p>
            <a:pPr marL="0" indent="0">
              <a:buNone/>
            </a:pPr>
            <a:r>
              <a:rPr lang="en-US" sz="2200" dirty="0"/>
              <a:t>	B. Prokaryotic</a:t>
            </a:r>
          </a:p>
          <a:p>
            <a:pPr marL="0" indent="0">
              <a:buNone/>
            </a:pPr>
            <a:r>
              <a:rPr lang="en-US" sz="2200" dirty="0" smtClean="0"/>
              <a:t>	C</a:t>
            </a:r>
            <a:r>
              <a:rPr lang="en-US" sz="2200" dirty="0"/>
              <a:t>. Neither eukaryotic and prokaryotic </a:t>
            </a:r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D</a:t>
            </a:r>
            <a:r>
              <a:rPr lang="en-US" sz="2200" dirty="0"/>
              <a:t>. Both eukaryotic and prokaryotic </a:t>
            </a:r>
          </a:p>
          <a:p>
            <a:pPr marL="0" indent="0">
              <a:buNone/>
            </a:pPr>
            <a:r>
              <a:rPr lang="en-US" sz="2200" dirty="0"/>
              <a:t> </a:t>
            </a:r>
          </a:p>
          <a:p>
            <a:pPr marL="0" indent="0">
              <a:buNone/>
            </a:pP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0FE2-DFF6-4A6C-B8B1-BBF3E068A296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1467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Assessment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90600" y="1295400"/>
            <a:ext cx="7162800" cy="4830763"/>
          </a:xfrm>
        </p:spPr>
        <p:txBody>
          <a:bodyPr/>
          <a:lstStyle/>
          <a:p>
            <a:pPr marL="347663" indent="-347663">
              <a:buNone/>
            </a:pPr>
            <a:r>
              <a:rPr lang="en-US" sz="2200" dirty="0"/>
              <a:t>3. Which plant part surrounds the cell as a thin layer of </a:t>
            </a:r>
            <a:r>
              <a:rPr lang="en-US" sz="2200" dirty="0" smtClean="0"/>
              <a:t>lipids and proteins?</a:t>
            </a:r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	A</a:t>
            </a:r>
            <a:r>
              <a:rPr lang="en-US" sz="2200" dirty="0"/>
              <a:t>. Cell membrane</a:t>
            </a:r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B</a:t>
            </a:r>
            <a:r>
              <a:rPr lang="en-US" sz="2200" dirty="0"/>
              <a:t>. Golgi apparatus</a:t>
            </a:r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C</a:t>
            </a:r>
            <a:r>
              <a:rPr lang="en-US" sz="2200" dirty="0"/>
              <a:t>. Cell wall</a:t>
            </a:r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D</a:t>
            </a:r>
            <a:r>
              <a:rPr lang="en-US" sz="2200" dirty="0"/>
              <a:t>. Chloroplasts </a:t>
            </a:r>
          </a:p>
          <a:p>
            <a:pPr marL="0" indent="0">
              <a:buNone/>
            </a:pPr>
            <a:r>
              <a:rPr lang="en-US" sz="2200" dirty="0"/>
              <a:t> </a:t>
            </a:r>
          </a:p>
          <a:p>
            <a:pPr marL="347663" indent="-347663">
              <a:buNone/>
            </a:pPr>
            <a:r>
              <a:rPr lang="en-US" sz="2200" dirty="0"/>
              <a:t>4. Which plant part bonds with other plant cells to form the plants structure?</a:t>
            </a:r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A</a:t>
            </a:r>
            <a:r>
              <a:rPr lang="en-US" sz="2200" dirty="0"/>
              <a:t>. Cell membrane</a:t>
            </a:r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B</a:t>
            </a:r>
            <a:r>
              <a:rPr lang="en-US" sz="2200" dirty="0"/>
              <a:t>. Cell wall</a:t>
            </a:r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C</a:t>
            </a:r>
            <a:r>
              <a:rPr lang="en-US" sz="2200" dirty="0"/>
              <a:t>. Cytoplasm</a:t>
            </a:r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D</a:t>
            </a:r>
            <a:r>
              <a:rPr lang="en-US" sz="2200" dirty="0"/>
              <a:t>. Chloroplasts</a:t>
            </a:r>
          </a:p>
          <a:p>
            <a:pPr marL="0" indent="0">
              <a:buNone/>
            </a:pPr>
            <a:r>
              <a:rPr lang="en-US" sz="2200" dirty="0"/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0FE2-DFF6-4A6C-B8B1-BBF3E068A296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5633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Assessment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90600" y="1295400"/>
            <a:ext cx="7162800" cy="4830763"/>
          </a:xfrm>
        </p:spPr>
        <p:txBody>
          <a:bodyPr/>
          <a:lstStyle/>
          <a:p>
            <a:pPr marL="0" indent="0">
              <a:buNone/>
            </a:pPr>
            <a:r>
              <a:rPr lang="en-US" sz="2200" dirty="0"/>
              <a:t>5. Which </a:t>
            </a:r>
            <a:r>
              <a:rPr lang="en-US" sz="2200" dirty="0" smtClean="0"/>
              <a:t>cell structure contains </a:t>
            </a:r>
            <a:r>
              <a:rPr lang="en-US" sz="2200" dirty="0"/>
              <a:t>all </a:t>
            </a:r>
            <a:r>
              <a:rPr lang="en-US" sz="2200" dirty="0" smtClean="0"/>
              <a:t>organelles</a:t>
            </a:r>
            <a:r>
              <a:rPr lang="en-US" sz="2200" dirty="0"/>
              <a:t>?</a:t>
            </a:r>
          </a:p>
          <a:p>
            <a:pPr marL="0" indent="0">
              <a:buNone/>
            </a:pPr>
            <a:r>
              <a:rPr lang="en-US" sz="2200" dirty="0"/>
              <a:t>	A. Cell membrane</a:t>
            </a:r>
          </a:p>
          <a:p>
            <a:pPr marL="0" indent="0">
              <a:buNone/>
            </a:pPr>
            <a:r>
              <a:rPr lang="en-US" sz="2200" dirty="0"/>
              <a:t>	B. Cell wall</a:t>
            </a:r>
          </a:p>
          <a:p>
            <a:pPr marL="0" indent="0">
              <a:buNone/>
            </a:pPr>
            <a:r>
              <a:rPr lang="en-US" sz="2200" dirty="0"/>
              <a:t>	C. </a:t>
            </a:r>
            <a:r>
              <a:rPr lang="en-US" sz="2200" dirty="0" smtClean="0"/>
              <a:t>Cytoplasm</a:t>
            </a:r>
            <a:endParaRPr lang="en-US" sz="2200" dirty="0"/>
          </a:p>
          <a:p>
            <a:pPr marL="0" indent="0">
              <a:buNone/>
            </a:pPr>
            <a:r>
              <a:rPr lang="en-US" sz="2200" dirty="0"/>
              <a:t>	D. Chloroplasts</a:t>
            </a:r>
          </a:p>
          <a:p>
            <a:pPr marL="0" indent="0">
              <a:buNone/>
            </a:pPr>
            <a:r>
              <a:rPr lang="en-US" sz="2200" dirty="0"/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0FE2-DFF6-4A6C-B8B1-BBF3E068A296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1103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0FE2-DFF6-4A6C-B8B1-BBF3E068A296}" type="slidenum">
              <a:rPr lang="en-US" smtClean="0"/>
              <a:pPr/>
              <a:t>26</a:t>
            </a:fld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0FE2-DFF6-4A6C-B8B1-BBF3E068A296}" type="slidenum">
              <a:rPr lang="en-US" smtClean="0"/>
              <a:pPr/>
              <a:t>27</a:t>
            </a:fld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Roots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95400"/>
            <a:ext cx="7162800" cy="4830763"/>
          </a:xfrm>
        </p:spPr>
        <p:txBody>
          <a:bodyPr/>
          <a:lstStyle/>
          <a:p>
            <a:r>
              <a:rPr lang="en-US" sz="3200" dirty="0" smtClean="0"/>
              <a:t>Are usually underground</a:t>
            </a:r>
          </a:p>
          <a:p>
            <a:r>
              <a:rPr lang="en-US" sz="3200" dirty="0" smtClean="0"/>
              <a:t>Anchor plants in soil</a:t>
            </a:r>
          </a:p>
          <a:p>
            <a:r>
              <a:rPr lang="en-US" sz="3200" dirty="0" smtClean="0"/>
              <a:t>Absorb water and                             nutrients</a:t>
            </a:r>
          </a:p>
          <a:p>
            <a:r>
              <a:rPr lang="en-US" sz="3200" dirty="0" smtClean="0"/>
              <a:t>Can store food for                          plant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0FE2-DFF6-4A6C-B8B1-BBF3E068A296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5867400" y="2362200"/>
            <a:ext cx="2547220" cy="36430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Root Tissues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95400"/>
            <a:ext cx="7162800" cy="4830763"/>
          </a:xfrm>
        </p:spPr>
        <p:txBody>
          <a:bodyPr/>
          <a:lstStyle/>
          <a:p>
            <a:r>
              <a:rPr lang="en-US" sz="3200" dirty="0" smtClean="0"/>
              <a:t>Include:</a:t>
            </a:r>
          </a:p>
          <a:p>
            <a:pPr lvl="1"/>
            <a:r>
              <a:rPr lang="en-US" dirty="0" smtClean="0"/>
              <a:t>epidermis</a:t>
            </a:r>
          </a:p>
          <a:p>
            <a:pPr lvl="1"/>
            <a:r>
              <a:rPr lang="en-US" dirty="0" smtClean="0"/>
              <a:t>cortex</a:t>
            </a:r>
          </a:p>
          <a:p>
            <a:pPr lvl="1"/>
            <a:r>
              <a:rPr lang="en-US" dirty="0" smtClean="0"/>
              <a:t>vascular cylinder or stele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0FE2-DFF6-4A6C-B8B1-BBF3E068A296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286000" y="3657600"/>
            <a:ext cx="2825191" cy="29367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Menu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95400"/>
            <a:ext cx="7162800" cy="4830763"/>
          </a:xfrm>
        </p:spPr>
        <p:txBody>
          <a:bodyPr/>
          <a:lstStyle/>
          <a:p>
            <a:r>
              <a:rPr lang="en-US" sz="3200" dirty="0" smtClean="0"/>
              <a:t>Plant Cell Biology</a:t>
            </a:r>
          </a:p>
          <a:p>
            <a:r>
              <a:rPr lang="en-US" sz="3200" dirty="0" smtClean="0"/>
              <a:t>Plant Structures</a:t>
            </a:r>
          </a:p>
          <a:p>
            <a:pPr marL="917575"/>
            <a:r>
              <a:rPr lang="en-US" sz="3200" dirty="0" smtClean="0"/>
              <a:t>Roots</a:t>
            </a:r>
            <a:endParaRPr lang="en-US" sz="3200" dirty="0"/>
          </a:p>
          <a:p>
            <a:pPr marL="917575"/>
            <a:r>
              <a:rPr lang="en-US" sz="3200" dirty="0" smtClean="0"/>
              <a:t>Stems</a:t>
            </a:r>
            <a:endParaRPr lang="en-US" sz="3200" dirty="0"/>
          </a:p>
          <a:p>
            <a:pPr marL="917575"/>
            <a:r>
              <a:rPr lang="en-US" sz="3200" dirty="0" smtClean="0"/>
              <a:t>Flowers</a:t>
            </a:r>
            <a:endParaRPr lang="en-US" sz="3200" dirty="0"/>
          </a:p>
          <a:p>
            <a:pPr marL="917575"/>
            <a:r>
              <a:rPr lang="en-US" sz="3200" dirty="0" smtClean="0"/>
              <a:t>Leaves </a:t>
            </a:r>
            <a:endParaRPr lang="en-US" sz="3200" dirty="0"/>
          </a:p>
          <a:p>
            <a:pPr marL="917575"/>
            <a:r>
              <a:rPr lang="en-US" sz="3200" dirty="0" smtClean="0"/>
              <a:t>Fruit</a:t>
            </a:r>
            <a:endParaRPr lang="en-US" sz="3200" dirty="0"/>
          </a:p>
          <a:p>
            <a:pPr marL="917575"/>
            <a:r>
              <a:rPr lang="en-US" sz="3200" dirty="0" smtClean="0"/>
              <a:t>Seeds</a:t>
            </a:r>
            <a:endParaRPr lang="en-US" sz="3200" dirty="0"/>
          </a:p>
          <a:p>
            <a:endParaRPr lang="en-US" sz="3200" dirty="0" smtClean="0"/>
          </a:p>
          <a:p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0FE2-DFF6-4A6C-B8B1-BBF3E068A296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Picture 4" descr="brown.pn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1295401" y="1505237"/>
            <a:ext cx="505971" cy="503395"/>
          </a:xfrm>
          <a:prstGeom prst="rect">
            <a:avLst/>
          </a:prstGeom>
        </p:spPr>
      </p:pic>
      <p:pic>
        <p:nvPicPr>
          <p:cNvPr id="6" name="Picture 5" descr="brown.pn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1295400" y="1981200"/>
            <a:ext cx="505971" cy="50339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Root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95400"/>
            <a:ext cx="7162800" cy="4830763"/>
          </a:xfrm>
        </p:spPr>
        <p:txBody>
          <a:bodyPr/>
          <a:lstStyle/>
          <a:p>
            <a:r>
              <a:rPr lang="en-US" sz="3200" dirty="0" smtClean="0"/>
              <a:t>Includes:</a:t>
            </a:r>
          </a:p>
          <a:p>
            <a:pPr lvl="1"/>
            <a:r>
              <a:rPr lang="en-US" sz="2800" dirty="0" smtClean="0"/>
              <a:t>two major types:</a:t>
            </a:r>
          </a:p>
          <a:p>
            <a:pPr lvl="2"/>
            <a:r>
              <a:rPr lang="en-US" dirty="0" smtClean="0"/>
              <a:t>taproot system</a:t>
            </a:r>
          </a:p>
          <a:p>
            <a:pPr lvl="2"/>
            <a:r>
              <a:rPr lang="en-US" dirty="0" smtClean="0"/>
              <a:t>fibrous root 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0FE2-DFF6-4A6C-B8B1-BBF3E068A296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362200" y="3352800"/>
            <a:ext cx="4800600" cy="320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Taproot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95400"/>
            <a:ext cx="7162800" cy="4830763"/>
          </a:xfrm>
        </p:spPr>
        <p:txBody>
          <a:bodyPr/>
          <a:lstStyle/>
          <a:p>
            <a:r>
              <a:rPr lang="en-US" sz="3200" dirty="0" smtClean="0"/>
              <a:t>Is found in many dicotyledons such as carrots and beats</a:t>
            </a:r>
          </a:p>
          <a:p>
            <a:r>
              <a:rPr lang="en-US" sz="3200" dirty="0" smtClean="0"/>
              <a:t>Is derived directly from the first root                           emerging from the seed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0FE2-DFF6-4A6C-B8B1-BBF3E068A296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1143000" y="6018148"/>
            <a:ext cx="6858000" cy="76365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Dicotyledons: </a:t>
            </a:r>
            <a:r>
              <a:rPr lang="en-US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flowering </a:t>
            </a:r>
            <a:r>
              <a:rPr lang="en-US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plants with two seed cotyledons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Taproot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95400"/>
            <a:ext cx="7162800" cy="4830763"/>
          </a:xfrm>
        </p:spPr>
        <p:txBody>
          <a:bodyPr/>
          <a:lstStyle/>
          <a:p>
            <a:r>
              <a:rPr lang="en-US" sz="3200" dirty="0" smtClean="0"/>
              <a:t>Has one prominent root known as the taproot or primary root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0FE2-DFF6-4A6C-B8B1-BBF3E068A296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8" t="10425" r="6318"/>
          <a:stretch/>
        </p:blipFill>
        <p:spPr>
          <a:xfrm>
            <a:off x="2819400" y="2649065"/>
            <a:ext cx="3657600" cy="38010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90933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Fibrous Root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95400"/>
            <a:ext cx="7162800" cy="4830763"/>
          </a:xfrm>
        </p:spPr>
        <p:txBody>
          <a:bodyPr/>
          <a:lstStyle/>
          <a:p>
            <a:r>
              <a:rPr lang="en-US" sz="3200" dirty="0" smtClean="0"/>
              <a:t>Are found in most monocots</a:t>
            </a:r>
          </a:p>
          <a:p>
            <a:r>
              <a:rPr lang="en-US" sz="3200" dirty="0" smtClean="0"/>
              <a:t>Consists of an extensive mass of smaller, widely spread roots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0FE2-DFF6-4A6C-B8B1-BBF3E068A296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898531"/>
            <a:ext cx="3002279" cy="30192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ounded Rectangle 5"/>
          <p:cNvSpPr/>
          <p:nvPr/>
        </p:nvSpPr>
        <p:spPr>
          <a:xfrm>
            <a:off x="1143000" y="6096000"/>
            <a:ext cx="6858000" cy="64633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Monocots:</a:t>
            </a:r>
            <a:r>
              <a:rPr lang="en-US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flowering plants with only one seed cotyledon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Root Types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95400"/>
            <a:ext cx="7162800" cy="4830763"/>
          </a:xfrm>
        </p:spPr>
        <p:txBody>
          <a:bodyPr/>
          <a:lstStyle/>
          <a:p>
            <a:r>
              <a:rPr lang="en-US" sz="3200" dirty="0" smtClean="0"/>
              <a:t>Include:</a:t>
            </a:r>
          </a:p>
          <a:p>
            <a:pPr lvl="1"/>
            <a:r>
              <a:rPr lang="en-US" dirty="0" smtClean="0"/>
              <a:t>taproots</a:t>
            </a:r>
          </a:p>
          <a:p>
            <a:pPr lvl="1"/>
            <a:r>
              <a:rPr lang="en-US" dirty="0" smtClean="0"/>
              <a:t>lateral roots</a:t>
            </a:r>
          </a:p>
          <a:p>
            <a:pPr lvl="1"/>
            <a:r>
              <a:rPr lang="en-US" dirty="0" smtClean="0"/>
              <a:t>adventitious roots</a:t>
            </a:r>
          </a:p>
          <a:p>
            <a:pPr lvl="1"/>
            <a:r>
              <a:rPr lang="en-US" dirty="0" smtClean="0"/>
              <a:t>fibrous roots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0FE2-DFF6-4A6C-B8B1-BBF3E068A296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5105400" y="2133600"/>
            <a:ext cx="2565400" cy="38635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Taproot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95400"/>
            <a:ext cx="7162800" cy="4830763"/>
          </a:xfrm>
        </p:spPr>
        <p:txBody>
          <a:bodyPr/>
          <a:lstStyle/>
          <a:p>
            <a:r>
              <a:rPr lang="en-US" sz="3200" dirty="0" smtClean="0"/>
              <a:t>Characteristics are:</a:t>
            </a:r>
          </a:p>
          <a:p>
            <a:pPr lvl="1"/>
            <a:r>
              <a:rPr lang="en-US" sz="2800" dirty="0" smtClean="0"/>
              <a:t>Single, dominant roots</a:t>
            </a:r>
          </a:p>
          <a:p>
            <a:pPr lvl="1"/>
            <a:r>
              <a:rPr lang="en-US" sz="2800" dirty="0" smtClean="0"/>
              <a:t>Grow directly downward</a:t>
            </a:r>
          </a:p>
          <a:p>
            <a:pPr lvl="1"/>
            <a:r>
              <a:rPr lang="en-US" sz="2800" dirty="0" smtClean="0"/>
              <a:t>Sprout other fibrous roots</a:t>
            </a:r>
          </a:p>
          <a:p>
            <a:pPr lvl="1"/>
            <a:r>
              <a:rPr lang="en-US" dirty="0" smtClean="0"/>
              <a:t>Can be modified for                                  food and water                                             </a:t>
            </a:r>
            <a:r>
              <a:rPr lang="en-US" sz="2800" dirty="0" smtClean="0"/>
              <a:t>storage and uptake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0FE2-DFF6-4A6C-B8B1-BBF3E068A296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5334000" y="3276600"/>
            <a:ext cx="3162300" cy="33357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Lateral Roots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95400"/>
            <a:ext cx="7162800" cy="4525963"/>
          </a:xfrm>
        </p:spPr>
        <p:txBody>
          <a:bodyPr/>
          <a:lstStyle/>
          <a:p>
            <a:r>
              <a:rPr lang="en-US" sz="3200" dirty="0" smtClean="0"/>
              <a:t>Extend horizontally from the taproot</a:t>
            </a:r>
          </a:p>
          <a:p>
            <a:r>
              <a:rPr lang="en-US" sz="3200" dirty="0" smtClean="0"/>
              <a:t>Extract nutrients and water from the soil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0FE2-DFF6-4A6C-B8B1-BBF3E068A296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7" name="Picture 6" descr="Untitle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001710"/>
            <a:ext cx="3886200" cy="35785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Adventitious Roots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95400"/>
            <a:ext cx="7162800" cy="4830763"/>
          </a:xfrm>
        </p:spPr>
        <p:txBody>
          <a:bodyPr/>
          <a:lstStyle/>
          <a:p>
            <a:r>
              <a:rPr lang="en-US" sz="3200" dirty="0" smtClean="0"/>
              <a:t>Form from shoot                        tissues</a:t>
            </a:r>
          </a:p>
          <a:p>
            <a:r>
              <a:rPr lang="en-US" sz="3200" dirty="0" smtClean="0"/>
              <a:t>Arise in stems and                           leaves</a:t>
            </a:r>
          </a:p>
          <a:p>
            <a:r>
              <a:rPr lang="en-US" sz="3200" dirty="0" smtClean="0"/>
              <a:t>Are used when                            cloning plants from                           cuttings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0FE2-DFF6-4A6C-B8B1-BBF3E068A296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6" name="Picture 5" descr="Untitle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057400"/>
            <a:ext cx="2486725" cy="304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Fibrous Roots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95400"/>
            <a:ext cx="4267200" cy="4830763"/>
          </a:xfrm>
        </p:spPr>
        <p:txBody>
          <a:bodyPr/>
          <a:lstStyle/>
          <a:p>
            <a:r>
              <a:rPr lang="en-US" sz="3200" dirty="0" smtClean="0"/>
              <a:t>Are thin, slender roots</a:t>
            </a:r>
          </a:p>
          <a:p>
            <a:r>
              <a:rPr lang="en-US" sz="3200" dirty="0" smtClean="0"/>
              <a:t>Collect water and nutrients close to the soil surface</a:t>
            </a:r>
          </a:p>
          <a:p>
            <a:r>
              <a:rPr lang="en-US" sz="3200" dirty="0" smtClean="0"/>
              <a:t>Sprout from primary roots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0FE2-DFF6-4A6C-B8B1-BBF3E068A296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5715000" y="1981200"/>
            <a:ext cx="2731414" cy="40889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0FE2-DFF6-4A6C-B8B1-BBF3E068A296}" type="slidenum">
              <a:rPr lang="en-US" smtClean="0"/>
              <a:pPr/>
              <a:t>39</a:t>
            </a:fld>
            <a:endParaRPr lang="en-US" dirty="0" smtClean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0FE2-DFF6-4A6C-B8B1-BBF3E068A296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95400"/>
            <a:ext cx="7162800" cy="4830763"/>
          </a:xfrm>
        </p:spPr>
        <p:txBody>
          <a:bodyPr/>
          <a:lstStyle/>
          <a:p>
            <a:r>
              <a:rPr lang="en-US" sz="3200" dirty="0" smtClean="0"/>
              <a:t>Support the leaves,                   flowers and fruits of                         plants</a:t>
            </a:r>
          </a:p>
          <a:p>
            <a:r>
              <a:rPr lang="en-US" sz="3200" dirty="0" smtClean="0"/>
              <a:t>Conduct movement of </a:t>
            </a:r>
          </a:p>
          <a:p>
            <a:pPr marL="0" indent="0">
              <a:buNone/>
            </a:pPr>
            <a:r>
              <a:rPr lang="en-US" sz="3200" dirty="0" smtClean="0"/>
              <a:t>   water and nutrients to </a:t>
            </a:r>
          </a:p>
          <a:p>
            <a:pPr marL="0" indent="0">
              <a:buNone/>
            </a:pPr>
            <a:r>
              <a:rPr lang="en-US" sz="3200" dirty="0" smtClean="0"/>
              <a:t>   and from the roots </a:t>
            </a:r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 and leaves</a:t>
            </a:r>
          </a:p>
          <a:p>
            <a:r>
              <a:rPr lang="en-US" sz="3200" dirty="0" smtClean="0"/>
              <a:t>Store water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0FE2-DFF6-4A6C-B8B1-BBF3E068A296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5638800" y="1828800"/>
            <a:ext cx="2765958" cy="4165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Stem Tissues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95400"/>
            <a:ext cx="7162800" cy="4830763"/>
          </a:xfrm>
        </p:spPr>
        <p:txBody>
          <a:bodyPr/>
          <a:lstStyle/>
          <a:p>
            <a:r>
              <a:rPr lang="en-US" sz="3200" dirty="0" smtClean="0"/>
              <a:t>Include:</a:t>
            </a:r>
          </a:p>
          <a:p>
            <a:pPr lvl="1"/>
            <a:r>
              <a:rPr lang="en-US" dirty="0" smtClean="0"/>
              <a:t>epidermis</a:t>
            </a:r>
          </a:p>
          <a:p>
            <a:pPr lvl="1"/>
            <a:r>
              <a:rPr lang="en-US" dirty="0" smtClean="0"/>
              <a:t>cortex</a:t>
            </a:r>
          </a:p>
          <a:p>
            <a:pPr lvl="1"/>
            <a:r>
              <a:rPr lang="en-US" dirty="0" smtClean="0"/>
              <a:t>xylem</a:t>
            </a:r>
          </a:p>
          <a:p>
            <a:pPr lvl="1"/>
            <a:r>
              <a:rPr lang="en-US" dirty="0" smtClean="0"/>
              <a:t>phloem</a:t>
            </a:r>
          </a:p>
          <a:p>
            <a:pPr lvl="1"/>
            <a:r>
              <a:rPr lang="en-US" dirty="0" smtClean="0"/>
              <a:t>cambium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0FE2-DFF6-4A6C-B8B1-BBF3E068A296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133600"/>
            <a:ext cx="3962400" cy="3962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Stem Types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95400"/>
            <a:ext cx="7162800" cy="4830763"/>
          </a:xfrm>
        </p:spPr>
        <p:txBody>
          <a:bodyPr/>
          <a:lstStyle/>
          <a:p>
            <a:r>
              <a:rPr lang="en-US" sz="3200" dirty="0" smtClean="0"/>
              <a:t>Include:</a:t>
            </a:r>
          </a:p>
          <a:p>
            <a:pPr lvl="1"/>
            <a:r>
              <a:rPr lang="en-US" dirty="0" smtClean="0"/>
              <a:t>aerial</a:t>
            </a:r>
          </a:p>
          <a:p>
            <a:pPr lvl="2"/>
            <a:r>
              <a:rPr lang="en-US" dirty="0" smtClean="0"/>
              <a:t>grow above ground</a:t>
            </a:r>
          </a:p>
          <a:p>
            <a:pPr lvl="1"/>
            <a:r>
              <a:rPr lang="en-US" dirty="0" smtClean="0"/>
              <a:t>subterranean</a:t>
            </a:r>
          </a:p>
          <a:p>
            <a:pPr lvl="2"/>
            <a:r>
              <a:rPr lang="en-US" dirty="0" smtClean="0"/>
              <a:t>grow below ground</a:t>
            </a:r>
          </a:p>
          <a:p>
            <a:pPr lvl="1"/>
            <a:r>
              <a:rPr lang="en-US" dirty="0" smtClean="0"/>
              <a:t>acaulescent</a:t>
            </a:r>
          </a:p>
          <a:p>
            <a:pPr lvl="2"/>
            <a:r>
              <a:rPr lang="en-US" dirty="0" smtClean="0"/>
              <a:t>no obvious stem                                    above or below                                       ground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0FE2-DFF6-4A6C-B8B1-BBF3E068A296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5715000" y="1981200"/>
            <a:ext cx="2707183" cy="4089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Xylem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95400"/>
            <a:ext cx="7162800" cy="4830763"/>
          </a:xfrm>
        </p:spPr>
        <p:txBody>
          <a:bodyPr/>
          <a:lstStyle/>
          <a:p>
            <a:r>
              <a:rPr lang="en-US" sz="3200" dirty="0" smtClean="0"/>
              <a:t>Transports water from the roots up the plant</a:t>
            </a:r>
          </a:p>
          <a:p>
            <a:r>
              <a:rPr lang="en-US" sz="3200" dirty="0" smtClean="0"/>
              <a:t>Provides structure and support in the stem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0FE2-DFF6-4A6C-B8B1-BBF3E068A296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1143000" y="5257800"/>
            <a:ext cx="6934200" cy="1524000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Fun 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Fact: 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In 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trees, new xylem tissues are produced each year. As these new tissues are added, older xylem tissues die and create the “rings” that can be seen in tree trunks.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Phloem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95400"/>
            <a:ext cx="7162800" cy="4830763"/>
          </a:xfrm>
        </p:spPr>
        <p:txBody>
          <a:bodyPr/>
          <a:lstStyle/>
          <a:p>
            <a:r>
              <a:rPr lang="en-US" sz="3200" dirty="0" smtClean="0"/>
              <a:t>Transports sugars and other molecules made during photosynthesis</a:t>
            </a:r>
          </a:p>
          <a:p>
            <a:r>
              <a:rPr lang="en-US" sz="3200" dirty="0" smtClean="0"/>
              <a:t>Is always alive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0FE2-DFF6-4A6C-B8B1-BBF3E068A296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362200" y="3810000"/>
            <a:ext cx="3708400" cy="2781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0FE2-DFF6-4A6C-B8B1-BBF3E068A296}" type="slidenum">
              <a:rPr lang="en-US" smtClean="0"/>
              <a:pPr/>
              <a:t>45</a:t>
            </a:fld>
            <a:endParaRPr lang="en-US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Flowers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95400"/>
            <a:ext cx="7162800" cy="4830763"/>
          </a:xfrm>
        </p:spPr>
        <p:txBody>
          <a:bodyPr/>
          <a:lstStyle/>
          <a:p>
            <a:r>
              <a:rPr lang="en-US" sz="3200" dirty="0" smtClean="0"/>
              <a:t>Are organs for sexual reproduction</a:t>
            </a:r>
          </a:p>
          <a:p>
            <a:r>
              <a:rPr lang="en-US" sz="3200" dirty="0" smtClean="0"/>
              <a:t>Produce gametes</a:t>
            </a:r>
          </a:p>
          <a:p>
            <a:r>
              <a:rPr lang="en-US" sz="3200" dirty="0" smtClean="0"/>
              <a:t>Play a key role in                            pollination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0FE2-DFF6-4A6C-B8B1-BBF3E068A296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1154723" y="5562600"/>
            <a:ext cx="6858000" cy="12192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Gamete: </a:t>
            </a:r>
            <a:r>
              <a:rPr lang="en-US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mature </a:t>
            </a:r>
            <a:r>
              <a:rPr lang="en-US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male or female sex cell which is able to unite with another of the opposite sex in sexual reproduction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5257800" y="2388577"/>
            <a:ext cx="3429000" cy="2571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Flower Parts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0FE2-DFF6-4A6C-B8B1-BBF3E068A296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508449"/>
            <a:ext cx="6400800" cy="4800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Flower Parts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95400"/>
            <a:ext cx="7162800" cy="5562600"/>
          </a:xfrm>
        </p:spPr>
        <p:txBody>
          <a:bodyPr>
            <a:normAutofit/>
          </a:bodyPr>
          <a:lstStyle/>
          <a:p>
            <a:pPr lvl="0"/>
            <a:r>
              <a:rPr lang="en-US" sz="3200" dirty="0" smtClean="0"/>
              <a:t>Include:</a:t>
            </a:r>
          </a:p>
          <a:p>
            <a:pPr lvl="1"/>
            <a:r>
              <a:rPr lang="en-US" dirty="0" smtClean="0"/>
              <a:t>peduncle</a:t>
            </a:r>
          </a:p>
          <a:p>
            <a:pPr lvl="2"/>
            <a:r>
              <a:rPr lang="en-US" dirty="0" smtClean="0"/>
              <a:t>flower stalk</a:t>
            </a:r>
          </a:p>
          <a:p>
            <a:pPr lvl="1"/>
            <a:r>
              <a:rPr lang="en-US" dirty="0" smtClean="0"/>
              <a:t>receptacle</a:t>
            </a:r>
          </a:p>
          <a:p>
            <a:pPr lvl="2"/>
            <a:r>
              <a:rPr lang="en-US" dirty="0" smtClean="0"/>
              <a:t>part of flower                                             stalk bearing                                               floral organs</a:t>
            </a:r>
          </a:p>
          <a:p>
            <a:pPr lvl="1"/>
            <a:r>
              <a:rPr lang="en-US" dirty="0" smtClean="0"/>
              <a:t>sepal</a:t>
            </a:r>
          </a:p>
          <a:p>
            <a:pPr lvl="2"/>
            <a:r>
              <a:rPr lang="en-US" dirty="0" smtClean="0"/>
              <a:t>leaf structures at flower base, protects young buds, all together known as calyx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0FE2-DFF6-4A6C-B8B1-BBF3E068A296}" type="slidenum">
              <a:rPr lang="en-US" smtClean="0"/>
              <a:pPr/>
              <a:t>48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4495800" y="1600200"/>
            <a:ext cx="4038600" cy="26856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Flower Parts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95400"/>
            <a:ext cx="7162800" cy="4830763"/>
          </a:xfrm>
        </p:spPr>
        <p:txBody>
          <a:bodyPr>
            <a:normAutofit/>
          </a:bodyPr>
          <a:lstStyle/>
          <a:p>
            <a:pPr lvl="0"/>
            <a:r>
              <a:rPr lang="en-US" sz="3200" dirty="0" smtClean="0"/>
              <a:t>Include:</a:t>
            </a:r>
          </a:p>
          <a:p>
            <a:pPr lvl="1"/>
            <a:r>
              <a:rPr lang="en-US" dirty="0" smtClean="0"/>
              <a:t>petal</a:t>
            </a:r>
          </a:p>
          <a:p>
            <a:pPr lvl="2"/>
            <a:r>
              <a:rPr lang="en-US" dirty="0" smtClean="0"/>
              <a:t>located in and above                               the sepals, attracts                                pollinators, all together                                known as corolla</a:t>
            </a:r>
          </a:p>
          <a:p>
            <a:pPr lvl="1"/>
            <a:r>
              <a:rPr lang="en-US" dirty="0" smtClean="0"/>
              <a:t>stamen </a:t>
            </a:r>
          </a:p>
          <a:p>
            <a:pPr lvl="2"/>
            <a:r>
              <a:rPr lang="en-US" dirty="0" smtClean="0"/>
              <a:t>male part of the flower,                            makes pollen grains</a:t>
            </a:r>
          </a:p>
          <a:p>
            <a:pPr lvl="1"/>
            <a:r>
              <a:rPr lang="en-US" dirty="0" smtClean="0"/>
              <a:t>filament</a:t>
            </a:r>
          </a:p>
          <a:p>
            <a:pPr lvl="2"/>
            <a:r>
              <a:rPr lang="en-US" dirty="0" smtClean="0"/>
              <a:t>stalk of the stamen, contains the anther</a:t>
            </a:r>
          </a:p>
          <a:p>
            <a:pPr lvl="0"/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0FE2-DFF6-4A6C-B8B1-BBF3E068A296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5791200" y="1828800"/>
            <a:ext cx="3175000" cy="2336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95400"/>
            <a:ext cx="7162800" cy="4830763"/>
          </a:xfrm>
        </p:spPr>
        <p:txBody>
          <a:bodyPr/>
          <a:lstStyle/>
          <a:p>
            <a:r>
              <a:rPr lang="en-US" sz="3200" dirty="0" smtClean="0"/>
              <a:t>Plants</a:t>
            </a:r>
          </a:p>
          <a:p>
            <a:pPr lvl="1"/>
            <a:r>
              <a:rPr lang="en-US" dirty="0" smtClean="0"/>
              <a:t>are multicellular organisms</a:t>
            </a:r>
          </a:p>
          <a:p>
            <a:pPr lvl="1"/>
            <a:r>
              <a:rPr lang="en-US" dirty="0" smtClean="0"/>
              <a:t>are incapable of movement</a:t>
            </a:r>
          </a:p>
          <a:p>
            <a:pPr lvl="1"/>
            <a:r>
              <a:rPr lang="en-US" dirty="0" smtClean="0"/>
              <a:t>produce food through photosynthesis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0FE2-DFF6-4A6C-B8B1-BBF3E068A296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514600" y="3657600"/>
            <a:ext cx="4191000" cy="27828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Flower Parts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95400"/>
            <a:ext cx="7162800" cy="4830763"/>
          </a:xfrm>
        </p:spPr>
        <p:txBody>
          <a:bodyPr>
            <a:normAutofit/>
          </a:bodyPr>
          <a:lstStyle/>
          <a:p>
            <a:pPr lvl="0"/>
            <a:r>
              <a:rPr lang="en-US" sz="3200" dirty="0" smtClean="0"/>
              <a:t>Include:</a:t>
            </a:r>
          </a:p>
          <a:p>
            <a:pPr lvl="1"/>
            <a:r>
              <a:rPr lang="en-US" dirty="0" smtClean="0"/>
              <a:t>anther</a:t>
            </a:r>
          </a:p>
          <a:p>
            <a:pPr lvl="2"/>
            <a:r>
              <a:rPr lang="en-US" dirty="0" smtClean="0"/>
              <a:t>bears pollen</a:t>
            </a:r>
          </a:p>
          <a:p>
            <a:pPr lvl="1"/>
            <a:r>
              <a:rPr lang="en-US" dirty="0" smtClean="0"/>
              <a:t>pollen</a:t>
            </a:r>
          </a:p>
          <a:p>
            <a:pPr lvl="2"/>
            <a:r>
              <a:rPr lang="en-US" dirty="0" smtClean="0"/>
              <a:t>grains containing                                      the male sex cells</a:t>
            </a:r>
          </a:p>
          <a:p>
            <a:pPr lvl="1"/>
            <a:r>
              <a:rPr lang="en-US" dirty="0" smtClean="0"/>
              <a:t>pistil </a:t>
            </a:r>
          </a:p>
          <a:p>
            <a:pPr lvl="2"/>
            <a:r>
              <a:rPr lang="en-US" dirty="0" smtClean="0"/>
              <a:t>female part of the                                    flower</a:t>
            </a:r>
          </a:p>
          <a:p>
            <a:pPr lvl="0"/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0FE2-DFF6-4A6C-B8B1-BBF3E068A296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5562600" y="2209800"/>
            <a:ext cx="2946400" cy="2946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Flower Parts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95400"/>
            <a:ext cx="7162800" cy="4830763"/>
          </a:xfrm>
        </p:spPr>
        <p:txBody>
          <a:bodyPr>
            <a:normAutofit/>
          </a:bodyPr>
          <a:lstStyle/>
          <a:p>
            <a:pPr lvl="0"/>
            <a:r>
              <a:rPr lang="en-US" sz="3200" dirty="0" smtClean="0"/>
              <a:t>Include:</a:t>
            </a:r>
          </a:p>
          <a:p>
            <a:pPr lvl="1"/>
            <a:r>
              <a:rPr lang="en-US" dirty="0" smtClean="0"/>
              <a:t>stigma</a:t>
            </a:r>
          </a:p>
          <a:p>
            <a:pPr lvl="2"/>
            <a:r>
              <a:rPr lang="en-US" dirty="0" smtClean="0"/>
              <a:t>sticky top of pistil, receptive surface for pollen grains</a:t>
            </a:r>
          </a:p>
          <a:p>
            <a:pPr lvl="1"/>
            <a:r>
              <a:rPr lang="en-US" dirty="0" smtClean="0"/>
              <a:t>style</a:t>
            </a:r>
          </a:p>
          <a:p>
            <a:pPr lvl="2"/>
            <a:r>
              <a:rPr lang="en-US" dirty="0" smtClean="0"/>
              <a:t>stalk of the pistil,                                          where pollen tube                                      grows</a:t>
            </a:r>
          </a:p>
          <a:p>
            <a:pPr marL="0" lv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0FE2-DFF6-4A6C-B8B1-BBF3E068A296}" type="slidenum">
              <a:rPr lang="en-US" smtClean="0"/>
              <a:pPr/>
              <a:t>51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5181600" y="3505200"/>
            <a:ext cx="3251200" cy="28285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Flower Parts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95400"/>
            <a:ext cx="7162800" cy="4830763"/>
          </a:xfrm>
        </p:spPr>
        <p:txBody>
          <a:bodyPr>
            <a:normAutofit/>
          </a:bodyPr>
          <a:lstStyle/>
          <a:p>
            <a:pPr lvl="0"/>
            <a:r>
              <a:rPr lang="en-US" sz="3200" dirty="0" smtClean="0"/>
              <a:t>Include:</a:t>
            </a:r>
          </a:p>
          <a:p>
            <a:pPr lvl="1"/>
            <a:r>
              <a:rPr lang="en-US" dirty="0" smtClean="0"/>
              <a:t>ovary</a:t>
            </a:r>
          </a:p>
          <a:p>
            <a:pPr lvl="2"/>
            <a:r>
              <a:rPr lang="en-US" dirty="0" smtClean="0"/>
              <a:t>base of the pistil,                                           matures to become                                    fruit</a:t>
            </a:r>
          </a:p>
          <a:p>
            <a:pPr lvl="1"/>
            <a:r>
              <a:rPr lang="en-US" dirty="0" smtClean="0"/>
              <a:t>ovule</a:t>
            </a:r>
          </a:p>
          <a:p>
            <a:pPr lvl="2"/>
            <a:r>
              <a:rPr lang="en-US" dirty="0" smtClean="0"/>
              <a:t>located in the ovary,                                  carries female sex                                   cells</a:t>
            </a:r>
          </a:p>
          <a:p>
            <a:pPr lvl="0"/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0FE2-DFF6-4A6C-B8B1-BBF3E068A296}" type="slidenum">
              <a:rPr lang="en-US" smtClean="0"/>
              <a:pPr/>
              <a:t>52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5715000" y="1828800"/>
            <a:ext cx="2723540" cy="4089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05381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Flower Types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95400"/>
            <a:ext cx="7162800" cy="4830763"/>
          </a:xfrm>
        </p:spPr>
        <p:txBody>
          <a:bodyPr>
            <a:normAutofit/>
          </a:bodyPr>
          <a:lstStyle/>
          <a:p>
            <a:pPr lvl="0"/>
            <a:r>
              <a:rPr lang="en-US" sz="3200" dirty="0" smtClean="0"/>
              <a:t>Include:</a:t>
            </a:r>
          </a:p>
          <a:p>
            <a:pPr lvl="1"/>
            <a:r>
              <a:rPr lang="en-US" dirty="0" smtClean="0"/>
              <a:t>complete</a:t>
            </a:r>
          </a:p>
          <a:p>
            <a:pPr lvl="2"/>
            <a:r>
              <a:rPr lang="en-US" dirty="0" smtClean="0"/>
              <a:t>has stamen, pistil, petals and sepals</a:t>
            </a:r>
          </a:p>
          <a:p>
            <a:pPr lvl="1"/>
            <a:r>
              <a:rPr lang="en-US" dirty="0" smtClean="0"/>
              <a:t>incomplete</a:t>
            </a:r>
          </a:p>
          <a:p>
            <a:pPr lvl="2"/>
            <a:r>
              <a:rPr lang="en-US" dirty="0" smtClean="0"/>
              <a:t>one part missing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0FE2-DFF6-4A6C-B8B1-BBF3E068A296}" type="slidenum">
              <a:rPr lang="en-US" smtClean="0"/>
              <a:pPr/>
              <a:t>53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438400" y="3962400"/>
            <a:ext cx="4089400" cy="27235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Flower Types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95400"/>
            <a:ext cx="7162800" cy="4830763"/>
          </a:xfrm>
        </p:spPr>
        <p:txBody>
          <a:bodyPr>
            <a:normAutofit/>
          </a:bodyPr>
          <a:lstStyle/>
          <a:p>
            <a:pPr lvl="0"/>
            <a:r>
              <a:rPr lang="en-US" sz="3200" dirty="0" smtClean="0"/>
              <a:t>Include:</a:t>
            </a:r>
          </a:p>
          <a:p>
            <a:pPr lvl="1"/>
            <a:r>
              <a:rPr lang="en-US" dirty="0" smtClean="0"/>
              <a:t>perfect</a:t>
            </a:r>
          </a:p>
          <a:p>
            <a:pPr lvl="2"/>
            <a:r>
              <a:rPr lang="en-US" dirty="0" smtClean="0"/>
              <a:t>both stamen and pistil are present and functioning</a:t>
            </a:r>
          </a:p>
          <a:p>
            <a:pPr lvl="1"/>
            <a:r>
              <a:rPr lang="en-US" dirty="0" smtClean="0"/>
              <a:t>imperfect</a:t>
            </a:r>
          </a:p>
          <a:p>
            <a:pPr lvl="2"/>
            <a:r>
              <a:rPr lang="en-US" dirty="0" smtClean="0"/>
              <a:t>stamen or pistil is                                    missing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0FE2-DFF6-4A6C-B8B1-BBF3E068A296}" type="slidenum">
              <a:rPr lang="en-US" smtClean="0"/>
              <a:pPr/>
              <a:t>54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5181600" y="3124200"/>
            <a:ext cx="1933245" cy="3403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186232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0FE2-DFF6-4A6C-B8B1-BBF3E068A296}" type="slidenum">
              <a:rPr lang="en-US" smtClean="0"/>
              <a:pPr/>
              <a:t>55</a:t>
            </a:fld>
            <a:endParaRPr lang="en-US" dirty="0" smtClean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95400"/>
            <a:ext cx="7162800" cy="4525963"/>
          </a:xfrm>
        </p:spPr>
        <p:txBody>
          <a:bodyPr/>
          <a:lstStyle/>
          <a:p>
            <a:r>
              <a:rPr lang="en-US" sz="3200" dirty="0" smtClean="0"/>
              <a:t>Are the major site of food production for the plant (chloroplasts)</a:t>
            </a:r>
          </a:p>
          <a:p>
            <a:r>
              <a:rPr lang="en-US" sz="3200" dirty="0" smtClean="0"/>
              <a:t>Contain structures which convert sunlight to chemical energy (photosynthesis)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0FE2-DFF6-4A6C-B8B1-BBF3E068A296}" type="slidenum">
              <a:rPr lang="en-US" smtClean="0"/>
              <a:pPr/>
              <a:t>56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514600" y="3962400"/>
            <a:ext cx="4130964" cy="27512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Leaf Tissues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95400"/>
            <a:ext cx="7162800" cy="4830763"/>
          </a:xfrm>
        </p:spPr>
        <p:txBody>
          <a:bodyPr/>
          <a:lstStyle/>
          <a:p>
            <a:pPr lvl="0"/>
            <a:r>
              <a:rPr lang="en-US" sz="3200" dirty="0" smtClean="0"/>
              <a:t>Include:</a:t>
            </a:r>
          </a:p>
          <a:p>
            <a:pPr lvl="1"/>
            <a:r>
              <a:rPr lang="en-US" dirty="0" smtClean="0"/>
              <a:t>epidermis</a:t>
            </a:r>
          </a:p>
          <a:p>
            <a:pPr lvl="1"/>
            <a:r>
              <a:rPr lang="en-US" dirty="0" smtClean="0"/>
              <a:t>mesophyll</a:t>
            </a:r>
          </a:p>
          <a:p>
            <a:pPr lvl="1"/>
            <a:r>
              <a:rPr lang="en-US" dirty="0" smtClean="0"/>
              <a:t>veins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0FE2-DFF6-4A6C-B8B1-BBF3E068A296}" type="slidenum">
              <a:rPr lang="en-US" smtClean="0"/>
              <a:pPr/>
              <a:t>57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4572000" y="1905000"/>
            <a:ext cx="2654300" cy="39735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Leaf Parts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0FE2-DFF6-4A6C-B8B1-BBF3E068A296}" type="slidenum">
              <a:rPr lang="en-US" smtClean="0"/>
              <a:pPr/>
              <a:t>58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24000"/>
            <a:ext cx="6096000" cy="457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Leaf Parts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95400"/>
            <a:ext cx="7162800" cy="5105400"/>
          </a:xfrm>
        </p:spPr>
        <p:txBody>
          <a:bodyPr>
            <a:noAutofit/>
          </a:bodyPr>
          <a:lstStyle/>
          <a:p>
            <a:pPr lvl="0"/>
            <a:r>
              <a:rPr lang="en-US" sz="3200" dirty="0" smtClean="0"/>
              <a:t>Include:</a:t>
            </a:r>
          </a:p>
          <a:p>
            <a:pPr lvl="1"/>
            <a:r>
              <a:rPr lang="en-US" dirty="0" smtClean="0"/>
              <a:t>midrib</a:t>
            </a:r>
          </a:p>
          <a:p>
            <a:pPr lvl="2"/>
            <a:r>
              <a:rPr lang="en-US" dirty="0" smtClean="0"/>
              <a:t>main, central vein of a                                   leaf</a:t>
            </a:r>
          </a:p>
          <a:p>
            <a:pPr lvl="1"/>
            <a:r>
              <a:rPr lang="en-US" dirty="0" smtClean="0"/>
              <a:t>petiole</a:t>
            </a:r>
          </a:p>
          <a:p>
            <a:pPr lvl="2"/>
            <a:r>
              <a:rPr lang="en-US" dirty="0" smtClean="0"/>
              <a:t>leaf stalk which                                     attaches the leaf                                    to the plant</a:t>
            </a:r>
          </a:p>
          <a:p>
            <a:pPr lvl="1"/>
            <a:r>
              <a:rPr lang="en-US" dirty="0" smtClean="0"/>
              <a:t>stem</a:t>
            </a:r>
          </a:p>
          <a:p>
            <a:pPr lvl="2"/>
            <a:r>
              <a:rPr lang="en-US" dirty="0" smtClean="0"/>
              <a:t>main support of the                                     plant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0FE2-DFF6-4A6C-B8B1-BBF3E068A296}" type="slidenum">
              <a:rPr lang="en-US" smtClean="0"/>
              <a:pPr/>
              <a:t>59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5472953" y="2819400"/>
            <a:ext cx="3327400" cy="22227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Animals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95400"/>
            <a:ext cx="7162800" cy="4830763"/>
          </a:xfrm>
        </p:spPr>
        <p:txBody>
          <a:bodyPr/>
          <a:lstStyle/>
          <a:p>
            <a:r>
              <a:rPr lang="en-US" sz="3200" dirty="0" smtClean="0"/>
              <a:t>Animals</a:t>
            </a:r>
          </a:p>
          <a:p>
            <a:pPr lvl="1"/>
            <a:r>
              <a:rPr lang="en-US" dirty="0" smtClean="0"/>
              <a:t>are multicellular                            organisms</a:t>
            </a:r>
          </a:p>
          <a:p>
            <a:pPr lvl="1"/>
            <a:r>
              <a:rPr lang="en-US" dirty="0" smtClean="0"/>
              <a:t>are capable of                          movement, on their                           own</a:t>
            </a:r>
          </a:p>
          <a:p>
            <a:pPr lvl="1"/>
            <a:r>
              <a:rPr lang="en-US" dirty="0" smtClean="0"/>
              <a:t>cannot produce their                               own “food”</a:t>
            </a:r>
          </a:p>
          <a:p>
            <a:pPr lvl="1"/>
            <a:r>
              <a:rPr lang="en-US" dirty="0" smtClean="0"/>
              <a:t>Ingest food from </a:t>
            </a:r>
          </a:p>
          <a:p>
            <a:pPr marL="457200" lvl="1" indent="0">
              <a:buNone/>
            </a:pPr>
            <a:r>
              <a:rPr lang="en-US" dirty="0" smtClean="0"/>
              <a:t>   surroundings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0FE2-DFF6-4A6C-B8B1-BBF3E068A296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5943600" y="1905000"/>
            <a:ext cx="2477211" cy="3708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779017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Leaf Parts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95400"/>
            <a:ext cx="7162800" cy="5562600"/>
          </a:xfrm>
        </p:spPr>
        <p:txBody>
          <a:bodyPr>
            <a:noAutofit/>
          </a:bodyPr>
          <a:lstStyle/>
          <a:p>
            <a:pPr lvl="0"/>
            <a:r>
              <a:rPr lang="en-US" sz="3200" dirty="0" smtClean="0"/>
              <a:t>Include:</a:t>
            </a:r>
          </a:p>
          <a:p>
            <a:pPr lvl="1"/>
            <a:r>
              <a:rPr lang="en-US" dirty="0" smtClean="0"/>
              <a:t>stipule</a:t>
            </a:r>
          </a:p>
          <a:p>
            <a:pPr lvl="2"/>
            <a:r>
              <a:rPr lang="en-US" dirty="0" smtClean="0"/>
              <a:t>small, leaf-like                                              appendages at the                                 base of the petiole</a:t>
            </a:r>
          </a:p>
          <a:p>
            <a:pPr lvl="1"/>
            <a:r>
              <a:rPr lang="en-US" dirty="0" smtClean="0"/>
              <a:t>vein</a:t>
            </a:r>
          </a:p>
          <a:p>
            <a:pPr lvl="2"/>
            <a:r>
              <a:rPr lang="en-US" dirty="0" smtClean="0"/>
              <a:t>transports water,                                         minerals and food                                    energy throughout                                       the plant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0FE2-DFF6-4A6C-B8B1-BBF3E068A296}" type="slidenum">
              <a:rPr lang="en-US" smtClean="0"/>
              <a:pPr/>
              <a:t>60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5181600" y="3962400"/>
            <a:ext cx="3733800" cy="22253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007501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Leaf Types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95400"/>
            <a:ext cx="7162800" cy="4830763"/>
          </a:xfrm>
        </p:spPr>
        <p:txBody>
          <a:bodyPr/>
          <a:lstStyle/>
          <a:p>
            <a:pPr lvl="0"/>
            <a:r>
              <a:rPr lang="en-US" sz="3200" dirty="0" smtClean="0"/>
              <a:t>Include:</a:t>
            </a:r>
          </a:p>
          <a:p>
            <a:pPr lvl="1"/>
            <a:r>
              <a:rPr lang="en-US" dirty="0" smtClean="0"/>
              <a:t>simple</a:t>
            </a:r>
          </a:p>
          <a:p>
            <a:pPr lvl="2"/>
            <a:r>
              <a:rPr lang="en-US" dirty="0" smtClean="0"/>
              <a:t>not divided into separate units</a:t>
            </a:r>
          </a:p>
          <a:p>
            <a:pPr lvl="1"/>
            <a:r>
              <a:rPr lang="en-US" dirty="0" smtClean="0"/>
              <a:t>compound</a:t>
            </a:r>
          </a:p>
          <a:p>
            <a:pPr lvl="2"/>
            <a:r>
              <a:rPr lang="en-US" dirty="0" smtClean="0"/>
              <a:t>leaflets arranged on both sides of an axis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0FE2-DFF6-4A6C-B8B1-BBF3E068A296}" type="slidenum">
              <a:rPr lang="en-US" smtClean="0"/>
              <a:pPr/>
              <a:t>61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0000" y="3886200"/>
            <a:ext cx="3611880" cy="27980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Leaf Vein Patterns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95400"/>
            <a:ext cx="7162800" cy="5562600"/>
          </a:xfrm>
        </p:spPr>
        <p:txBody>
          <a:bodyPr>
            <a:normAutofit/>
          </a:bodyPr>
          <a:lstStyle/>
          <a:p>
            <a:pPr lvl="0"/>
            <a:r>
              <a:rPr lang="en-US" sz="3200" dirty="0" smtClean="0"/>
              <a:t>Include:</a:t>
            </a:r>
          </a:p>
          <a:p>
            <a:pPr lvl="1"/>
            <a:r>
              <a:rPr lang="en-US" dirty="0" smtClean="0"/>
              <a:t>parallel</a:t>
            </a:r>
          </a:p>
          <a:p>
            <a:pPr lvl="2"/>
            <a:r>
              <a:rPr lang="en-US" dirty="0" smtClean="0"/>
              <a:t>several large veins run alongside each other from the base of the blade to the tip (monocots)</a:t>
            </a:r>
          </a:p>
          <a:p>
            <a:pPr lvl="1"/>
            <a:r>
              <a:rPr lang="en-US" dirty="0" smtClean="0"/>
              <a:t>palmate</a:t>
            </a:r>
          </a:p>
          <a:p>
            <a:pPr lvl="2"/>
            <a:r>
              <a:rPr lang="en-US" dirty="0" smtClean="0"/>
              <a:t>several main                                              veins of about                                             equal size, all                                                  of which extend                                               from a common                                             point at the base                                        of the leaf (dicots)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0FE2-DFF6-4A6C-B8B1-BBF3E068A296}" type="slidenum">
              <a:rPr lang="en-US" smtClean="0"/>
              <a:pPr/>
              <a:t>62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5181600" y="3657600"/>
            <a:ext cx="3581400" cy="23923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Leaf Vein Patterns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95400"/>
            <a:ext cx="7162800" cy="4830763"/>
          </a:xfrm>
        </p:spPr>
        <p:txBody>
          <a:bodyPr>
            <a:normAutofit/>
          </a:bodyPr>
          <a:lstStyle/>
          <a:p>
            <a:pPr lvl="0"/>
            <a:r>
              <a:rPr lang="en-US" sz="3200" dirty="0" smtClean="0"/>
              <a:t>Include:</a:t>
            </a:r>
          </a:p>
          <a:p>
            <a:pPr lvl="1"/>
            <a:r>
              <a:rPr lang="en-US" dirty="0" smtClean="0"/>
              <a:t>pinnate</a:t>
            </a:r>
          </a:p>
          <a:p>
            <a:pPr lvl="2"/>
            <a:r>
              <a:rPr lang="en-US" dirty="0" smtClean="0"/>
              <a:t>one large, central vein, the midrib, with other large veins branching from the sides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0FE2-DFF6-4A6C-B8B1-BBF3E068A296}" type="slidenum">
              <a:rPr lang="en-US" smtClean="0"/>
              <a:pPr/>
              <a:t>63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438400" y="3810000"/>
            <a:ext cx="4089400" cy="27153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723637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Leaf Vein Patterns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0FE2-DFF6-4A6C-B8B1-BBF3E068A296}" type="slidenum">
              <a:rPr lang="en-US" smtClean="0"/>
              <a:pPr/>
              <a:t>64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600200"/>
            <a:ext cx="6096000" cy="457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Leaf Arrangements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95400"/>
            <a:ext cx="7162800" cy="5562600"/>
          </a:xfrm>
        </p:spPr>
        <p:txBody>
          <a:bodyPr/>
          <a:lstStyle/>
          <a:p>
            <a:pPr lvl="0"/>
            <a:r>
              <a:rPr lang="en-US" sz="3200" dirty="0" smtClean="0"/>
              <a:t>Include: </a:t>
            </a:r>
          </a:p>
          <a:p>
            <a:pPr lvl="1"/>
            <a:r>
              <a:rPr lang="en-US" dirty="0" smtClean="0"/>
              <a:t>alternate</a:t>
            </a:r>
          </a:p>
          <a:p>
            <a:pPr lvl="2"/>
            <a:r>
              <a:rPr lang="en-US" dirty="0" smtClean="0"/>
              <a:t>one leaf produced at                              each node</a:t>
            </a:r>
          </a:p>
          <a:p>
            <a:pPr lvl="1"/>
            <a:r>
              <a:rPr lang="en-US" dirty="0" smtClean="0"/>
              <a:t>opposite</a:t>
            </a:r>
          </a:p>
          <a:p>
            <a:pPr lvl="2"/>
            <a:r>
              <a:rPr lang="en-US" dirty="0" smtClean="0"/>
              <a:t>leaves in pairs at                                        nodes                           </a:t>
            </a:r>
          </a:p>
          <a:p>
            <a:pPr lvl="1"/>
            <a:r>
              <a:rPr lang="en-US" dirty="0" smtClean="0"/>
              <a:t>whorled</a:t>
            </a:r>
          </a:p>
          <a:p>
            <a:pPr lvl="2"/>
            <a:r>
              <a:rPr lang="en-US" dirty="0" smtClean="0"/>
              <a:t>three or more leaves                                  per node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0FE2-DFF6-4A6C-B8B1-BBF3E068A296}" type="slidenum">
              <a:rPr lang="en-US" smtClean="0"/>
              <a:pPr/>
              <a:t>65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5562600" y="1981200"/>
            <a:ext cx="3175000" cy="3162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Leaf Arrangements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0FE2-DFF6-4A6C-B8B1-BBF3E068A296}" type="slidenum">
              <a:rPr lang="en-US" smtClean="0"/>
              <a:pPr/>
              <a:t>66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6400"/>
            <a:ext cx="6070600" cy="4552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0FE2-DFF6-4A6C-B8B1-BBF3E068A296}" type="slidenum">
              <a:rPr lang="en-US" smtClean="0"/>
              <a:pPr/>
              <a:t>67</a:t>
            </a:fld>
            <a:endParaRPr lang="en-US" dirty="0" smtClean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Fruit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95400"/>
            <a:ext cx="7162800" cy="4830763"/>
          </a:xfrm>
        </p:spPr>
        <p:txBody>
          <a:bodyPr/>
          <a:lstStyle/>
          <a:p>
            <a:pPr lvl="0"/>
            <a:r>
              <a:rPr lang="en-US" sz="3200" dirty="0" smtClean="0"/>
              <a:t>Evolves from the maturing ovary after pollination and fertilization</a:t>
            </a:r>
          </a:p>
          <a:p>
            <a:pPr lvl="0"/>
            <a:r>
              <a:rPr lang="en-US" sz="3200" dirty="0" smtClean="0"/>
              <a:t>May be either fleshy or dry in appearance</a:t>
            </a:r>
          </a:p>
          <a:p>
            <a:pPr lvl="0"/>
            <a:r>
              <a:rPr lang="en-US" sz="3200" dirty="0" smtClean="0"/>
              <a:t>Plants produce fruit</a:t>
            </a:r>
          </a:p>
          <a:p>
            <a:pPr lvl="0">
              <a:buNone/>
            </a:pPr>
            <a:r>
              <a:rPr lang="en-US" sz="3200" dirty="0" smtClean="0"/>
              <a:t>	to protect and </a:t>
            </a:r>
          </a:p>
          <a:p>
            <a:pPr lvl="0">
              <a:buNone/>
            </a:pPr>
            <a:r>
              <a:rPr lang="en-US" sz="3200" dirty="0" smtClean="0"/>
              <a:t>   disseminate seeds</a:t>
            </a:r>
          </a:p>
          <a:p>
            <a:pPr lvl="0"/>
            <a:r>
              <a:rPr lang="en-US" sz="3200" dirty="0" smtClean="0"/>
              <a:t>Contains one or</a:t>
            </a:r>
          </a:p>
          <a:p>
            <a:pPr lvl="0">
              <a:buNone/>
            </a:pPr>
            <a:r>
              <a:rPr lang="en-US" sz="3200" dirty="0" smtClean="0"/>
              <a:t>   more seeds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0FE2-DFF6-4A6C-B8B1-BBF3E068A296}" type="slidenum">
              <a:rPr lang="en-US" smtClean="0"/>
              <a:pPr/>
              <a:t>68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5530731" y="3657600"/>
            <a:ext cx="3158415" cy="259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Fruit Types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95400"/>
            <a:ext cx="7162800" cy="5562600"/>
          </a:xfrm>
        </p:spPr>
        <p:txBody>
          <a:bodyPr/>
          <a:lstStyle/>
          <a:p>
            <a:pPr lvl="0"/>
            <a:r>
              <a:rPr lang="en-US" sz="3200" dirty="0" smtClean="0"/>
              <a:t>Include:</a:t>
            </a:r>
          </a:p>
          <a:p>
            <a:pPr lvl="1"/>
            <a:r>
              <a:rPr lang="en-US" dirty="0" smtClean="0"/>
              <a:t>simple</a:t>
            </a:r>
          </a:p>
          <a:p>
            <a:pPr lvl="2"/>
            <a:r>
              <a:rPr lang="en-US" dirty="0" smtClean="0"/>
              <a:t>formed from one ovary</a:t>
            </a:r>
          </a:p>
          <a:p>
            <a:pPr lvl="1"/>
            <a:r>
              <a:rPr lang="en-US" dirty="0" smtClean="0"/>
              <a:t>aggregate</a:t>
            </a:r>
          </a:p>
          <a:p>
            <a:pPr lvl="2"/>
            <a:r>
              <a:rPr lang="en-US" dirty="0" smtClean="0"/>
              <a:t>formed from a single                               flower with many                                       ovaries</a:t>
            </a:r>
          </a:p>
          <a:p>
            <a:pPr lvl="1"/>
            <a:r>
              <a:rPr lang="en-US" dirty="0" smtClean="0"/>
              <a:t>multiple</a:t>
            </a:r>
          </a:p>
          <a:p>
            <a:pPr lvl="2"/>
            <a:r>
              <a:rPr lang="en-US" dirty="0" smtClean="0"/>
              <a:t>developed from a fusion                                   of separate flowers on                                 a single structure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0FE2-DFF6-4A6C-B8B1-BBF3E068A296}" type="slidenum">
              <a:rPr lang="en-US" smtClean="0"/>
              <a:pPr/>
              <a:t>69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5791200" y="1905000"/>
            <a:ext cx="3022600" cy="20190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Cell Types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95400"/>
            <a:ext cx="7162800" cy="4830763"/>
          </a:xfrm>
        </p:spPr>
        <p:txBody>
          <a:bodyPr/>
          <a:lstStyle/>
          <a:p>
            <a:r>
              <a:rPr lang="en-US" sz="3200" dirty="0" smtClean="0"/>
              <a:t>Include:</a:t>
            </a:r>
          </a:p>
          <a:p>
            <a:pPr lvl="1"/>
            <a:r>
              <a:rPr lang="en-US" dirty="0" smtClean="0"/>
              <a:t>Prokaryotic</a:t>
            </a:r>
          </a:p>
          <a:p>
            <a:pPr lvl="2"/>
            <a:r>
              <a:rPr lang="en-US" dirty="0" smtClean="0"/>
              <a:t>pro = before; karyon =                       nucleus </a:t>
            </a:r>
          </a:p>
          <a:p>
            <a:pPr lvl="2"/>
            <a:r>
              <a:rPr lang="en-US" dirty="0" smtClean="0"/>
              <a:t>found in bacteria</a:t>
            </a:r>
          </a:p>
          <a:p>
            <a:pPr lvl="2"/>
            <a:r>
              <a:rPr lang="en-US" dirty="0" smtClean="0"/>
              <a:t>do not contain a nuclei</a:t>
            </a:r>
          </a:p>
          <a:p>
            <a:pPr lvl="2"/>
            <a:r>
              <a:rPr lang="en-US" dirty="0" smtClean="0"/>
              <a:t>lack membrane-bound organelles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0FE2-DFF6-4A6C-B8B1-BBF3E068A296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1143000" y="5581471"/>
            <a:ext cx="6858000" cy="1200329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latin typeface="Arial" pitchFamily="34" charset="0"/>
                <a:cs typeface="Arial" pitchFamily="34" charset="0"/>
              </a:rPr>
              <a:t>Fun 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Fact: 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Since 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viruses are acellular – they contain no organelles and cannot grow and divide – they are considered neither prokaryotic or eukaryotic.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5791200" y="1143000"/>
            <a:ext cx="3124200" cy="20838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0FE2-DFF6-4A6C-B8B1-BBF3E068A296}" type="slidenum">
              <a:rPr lang="en-US" smtClean="0"/>
              <a:pPr/>
              <a:t>70</a:t>
            </a:fld>
            <a:endParaRPr lang="en-US" dirty="0" smtClean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Seeds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95400"/>
            <a:ext cx="7162800" cy="5562600"/>
          </a:xfrm>
        </p:spPr>
        <p:txBody>
          <a:bodyPr/>
          <a:lstStyle/>
          <a:p>
            <a:pPr lvl="0"/>
            <a:r>
              <a:rPr lang="en-US" sz="3200" dirty="0" smtClean="0"/>
              <a:t>Contain three parts:</a:t>
            </a:r>
          </a:p>
          <a:p>
            <a:pPr lvl="1"/>
            <a:r>
              <a:rPr lang="en-US" dirty="0" smtClean="0"/>
              <a:t>seed coat</a:t>
            </a:r>
          </a:p>
          <a:p>
            <a:pPr lvl="2"/>
            <a:r>
              <a:rPr lang="en-US" dirty="0" smtClean="0"/>
              <a:t>protects the embryo</a:t>
            </a:r>
          </a:p>
          <a:p>
            <a:pPr lvl="1"/>
            <a:r>
              <a:rPr lang="en-US" dirty="0" smtClean="0"/>
              <a:t>cotyledon</a:t>
            </a:r>
          </a:p>
          <a:p>
            <a:pPr lvl="2"/>
            <a:r>
              <a:rPr lang="en-US" dirty="0" smtClean="0"/>
              <a:t>temporary food supply, also known as seed leaf</a:t>
            </a:r>
          </a:p>
          <a:p>
            <a:pPr lvl="1"/>
            <a:r>
              <a:rPr lang="en-US" dirty="0" smtClean="0"/>
              <a:t>embryo</a:t>
            </a:r>
          </a:p>
          <a:p>
            <a:pPr lvl="2"/>
            <a:r>
              <a:rPr lang="en-US" dirty="0" smtClean="0"/>
              <a:t>young plant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0FE2-DFF6-4A6C-B8B1-BBF3E068A296}" type="slidenum">
              <a:rPr lang="en-US" smtClean="0"/>
              <a:pPr/>
              <a:t>71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4495800" y="4267200"/>
            <a:ext cx="3403600" cy="22804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Seeds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0FE2-DFF6-4A6C-B8B1-BBF3E068A296}" type="slidenum">
              <a:rPr lang="en-US" smtClean="0"/>
              <a:pPr/>
              <a:t>72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600200"/>
            <a:ext cx="5852160" cy="43891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Monocots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95400"/>
            <a:ext cx="4343400" cy="4830763"/>
          </a:xfrm>
        </p:spPr>
        <p:txBody>
          <a:bodyPr/>
          <a:lstStyle/>
          <a:p>
            <a:pPr lvl="0"/>
            <a:r>
              <a:rPr lang="en-US" sz="3200" dirty="0" smtClean="0"/>
              <a:t>Are embryos with a single cotyledon</a:t>
            </a:r>
          </a:p>
          <a:p>
            <a:pPr lvl="0"/>
            <a:r>
              <a:rPr lang="en-US" sz="3200" dirty="0" smtClean="0"/>
              <a:t>Contain flower parts in multiples of three</a:t>
            </a:r>
          </a:p>
          <a:p>
            <a:pPr lvl="0"/>
            <a:r>
              <a:rPr lang="en-US" sz="3200" dirty="0" smtClean="0"/>
              <a:t>Have adventitious roots</a:t>
            </a:r>
          </a:p>
          <a:p>
            <a:pPr lvl="0"/>
            <a:r>
              <a:rPr lang="en-US" sz="3200" dirty="0" smtClean="0"/>
              <a:t>Store nutrients in endosperm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0FE2-DFF6-4A6C-B8B1-BBF3E068A296}" type="slidenum">
              <a:rPr lang="en-US" smtClean="0"/>
              <a:pPr/>
              <a:t>73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5410200" y="2057400"/>
            <a:ext cx="3048000" cy="39584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Dicots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95400"/>
            <a:ext cx="7239000" cy="4830763"/>
          </a:xfrm>
        </p:spPr>
        <p:txBody>
          <a:bodyPr/>
          <a:lstStyle/>
          <a:p>
            <a:pPr lvl="0"/>
            <a:r>
              <a:rPr lang="en-US" sz="3200" dirty="0" smtClean="0"/>
              <a:t>Are embryos with two cotyledons</a:t>
            </a:r>
          </a:p>
          <a:p>
            <a:pPr lvl="0"/>
            <a:r>
              <a:rPr lang="en-US" sz="3200" dirty="0" smtClean="0"/>
              <a:t>Contain flower parts in multiples                                    of four or five</a:t>
            </a:r>
          </a:p>
          <a:p>
            <a:pPr lvl="0"/>
            <a:r>
              <a:rPr lang="en-US" sz="3200" dirty="0" smtClean="0"/>
              <a:t>Have roots which form from the radical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0FE2-DFF6-4A6C-B8B1-BBF3E068A296}" type="slidenum">
              <a:rPr lang="en-US" smtClean="0"/>
              <a:pPr/>
              <a:t>74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3480867" y="3661943"/>
            <a:ext cx="4266133" cy="27388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0FE2-DFF6-4A6C-B8B1-BBF3E068A296}" type="slidenum">
              <a:rPr lang="en-US" smtClean="0"/>
              <a:pPr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66149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Assessment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95400"/>
            <a:ext cx="7162800" cy="4830763"/>
          </a:xfrm>
        </p:spPr>
        <p:txBody>
          <a:bodyPr/>
          <a:lstStyle/>
          <a:p>
            <a:pPr marL="0" indent="0">
              <a:buNone/>
            </a:pPr>
            <a:r>
              <a:rPr lang="en-US" sz="2200" dirty="0"/>
              <a:t>1. Which type of root system is found in </a:t>
            </a:r>
            <a:r>
              <a:rPr lang="en-US" sz="2200" dirty="0" smtClean="0"/>
              <a:t>grasses?</a:t>
            </a:r>
            <a:endParaRPr lang="en-US" sz="2200" dirty="0"/>
          </a:p>
          <a:p>
            <a:pPr marL="0" indent="0">
              <a:buNone/>
            </a:pPr>
            <a:r>
              <a:rPr lang="en-US" sz="2200" dirty="0"/>
              <a:t>	A. Taproot system</a:t>
            </a:r>
          </a:p>
          <a:p>
            <a:pPr marL="0" indent="0">
              <a:buNone/>
            </a:pPr>
            <a:r>
              <a:rPr lang="en-US" sz="2200" dirty="0"/>
              <a:t>	B. Fibrous root system</a:t>
            </a:r>
          </a:p>
          <a:p>
            <a:pPr marL="0" indent="0">
              <a:buNone/>
            </a:pPr>
            <a:r>
              <a:rPr lang="en-US" sz="2200" dirty="0"/>
              <a:t>	C. Adventitious roots system</a:t>
            </a:r>
          </a:p>
          <a:p>
            <a:pPr marL="0" indent="0">
              <a:buNone/>
            </a:pPr>
            <a:r>
              <a:rPr lang="en-US" sz="2200" dirty="0"/>
              <a:t>	D. Lateral system</a:t>
            </a:r>
          </a:p>
          <a:p>
            <a:pPr marL="0" indent="0">
              <a:buNone/>
            </a:pPr>
            <a:r>
              <a:rPr lang="en-US" sz="2200" dirty="0"/>
              <a:t> </a:t>
            </a:r>
          </a:p>
          <a:p>
            <a:pPr marL="0" indent="0">
              <a:buNone/>
            </a:pPr>
            <a:r>
              <a:rPr lang="en-US" sz="2200" dirty="0"/>
              <a:t>2. Which type of roots grow directly downward?</a:t>
            </a:r>
          </a:p>
          <a:p>
            <a:pPr marL="0" indent="0">
              <a:buNone/>
            </a:pPr>
            <a:r>
              <a:rPr lang="en-US" sz="2200" dirty="0"/>
              <a:t>	A. Taproots</a:t>
            </a:r>
          </a:p>
          <a:p>
            <a:pPr marL="0" indent="0">
              <a:buNone/>
            </a:pPr>
            <a:r>
              <a:rPr lang="en-US" sz="2200" dirty="0"/>
              <a:t>	B. Lateral roots</a:t>
            </a:r>
          </a:p>
          <a:p>
            <a:pPr marL="0" indent="0">
              <a:buNone/>
            </a:pPr>
            <a:r>
              <a:rPr lang="en-US" sz="2200" dirty="0"/>
              <a:t>	C. Adventitious roots</a:t>
            </a:r>
          </a:p>
          <a:p>
            <a:pPr marL="0" indent="0">
              <a:buNone/>
            </a:pPr>
            <a:r>
              <a:rPr lang="en-US" sz="2200" dirty="0"/>
              <a:t>	D. Fibrous roots</a:t>
            </a:r>
          </a:p>
          <a:p>
            <a:pPr marL="0" indent="0">
              <a:buNone/>
            </a:pPr>
            <a:r>
              <a:rPr lang="en-US" sz="2200" dirty="0"/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0FE2-DFF6-4A6C-B8B1-BBF3E068A296}" type="slidenum">
              <a:rPr lang="en-US" smtClean="0"/>
              <a:pPr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4435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Assessment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95400"/>
            <a:ext cx="7162800" cy="4830763"/>
          </a:xfrm>
        </p:spPr>
        <p:txBody>
          <a:bodyPr/>
          <a:lstStyle/>
          <a:p>
            <a:pPr marL="347663" indent="-347663">
              <a:buNone/>
            </a:pPr>
            <a:r>
              <a:rPr lang="en-US" sz="2200" dirty="0"/>
              <a:t>3. Which type of plant tissue is NOT part of the vascular bundle?</a:t>
            </a:r>
          </a:p>
          <a:p>
            <a:pPr marL="0" indent="0">
              <a:buNone/>
            </a:pPr>
            <a:r>
              <a:rPr lang="en-US" sz="2200" dirty="0"/>
              <a:t>	A. Phloem</a:t>
            </a:r>
          </a:p>
          <a:p>
            <a:pPr marL="0" indent="0">
              <a:buNone/>
            </a:pPr>
            <a:r>
              <a:rPr lang="en-US" sz="2200" dirty="0"/>
              <a:t>	B. Xylem</a:t>
            </a:r>
          </a:p>
          <a:p>
            <a:pPr marL="0" indent="0">
              <a:buNone/>
            </a:pPr>
            <a:r>
              <a:rPr lang="en-US" sz="2200" dirty="0"/>
              <a:t>	C. Cortex</a:t>
            </a:r>
          </a:p>
          <a:p>
            <a:pPr marL="0" indent="0">
              <a:buNone/>
            </a:pPr>
            <a:r>
              <a:rPr lang="en-US" sz="2200" dirty="0"/>
              <a:t>	D. Cambium</a:t>
            </a:r>
          </a:p>
          <a:p>
            <a:pPr marL="0" indent="0">
              <a:buNone/>
            </a:pPr>
            <a:r>
              <a:rPr lang="en-US" sz="2200" dirty="0"/>
              <a:t> </a:t>
            </a:r>
          </a:p>
          <a:p>
            <a:pPr marL="0" indent="0">
              <a:buNone/>
            </a:pPr>
            <a:r>
              <a:rPr lang="en-US" sz="2200" dirty="0" smtClean="0"/>
              <a:t>4.  What types </a:t>
            </a:r>
            <a:r>
              <a:rPr lang="en-US" sz="2200" dirty="0"/>
              <a:t>of stems are </a:t>
            </a:r>
            <a:r>
              <a:rPr lang="en-US" sz="2200" dirty="0" smtClean="0"/>
              <a:t>in </a:t>
            </a:r>
            <a:r>
              <a:rPr lang="en-US" sz="2200" dirty="0"/>
              <a:t>plants?</a:t>
            </a:r>
          </a:p>
          <a:p>
            <a:pPr marL="0" indent="0">
              <a:buNone/>
            </a:pPr>
            <a:r>
              <a:rPr lang="en-US" sz="2200" dirty="0"/>
              <a:t>	A. </a:t>
            </a:r>
            <a:r>
              <a:rPr lang="en-US" sz="2200" dirty="0" smtClean="0"/>
              <a:t>aerial</a:t>
            </a:r>
            <a:endParaRPr lang="en-US" sz="2200" dirty="0"/>
          </a:p>
          <a:p>
            <a:pPr marL="0" indent="0">
              <a:buNone/>
            </a:pPr>
            <a:r>
              <a:rPr lang="en-US" sz="2200" dirty="0"/>
              <a:t>	B. </a:t>
            </a:r>
            <a:r>
              <a:rPr lang="en-US" sz="2200" dirty="0" smtClean="0"/>
              <a:t>subterranean</a:t>
            </a:r>
            <a:endParaRPr lang="en-US" sz="2200" dirty="0"/>
          </a:p>
          <a:p>
            <a:pPr marL="0" indent="0">
              <a:buNone/>
            </a:pPr>
            <a:r>
              <a:rPr lang="en-US" sz="2200" dirty="0"/>
              <a:t>	C. </a:t>
            </a:r>
            <a:r>
              <a:rPr lang="en-US" sz="2200" dirty="0" smtClean="0"/>
              <a:t>acaulescent</a:t>
            </a:r>
            <a:endParaRPr lang="en-US" sz="2200" dirty="0"/>
          </a:p>
          <a:p>
            <a:pPr marL="0" indent="0">
              <a:buNone/>
            </a:pPr>
            <a:r>
              <a:rPr lang="en-US" sz="2200" dirty="0"/>
              <a:t>	D. </a:t>
            </a:r>
            <a:r>
              <a:rPr lang="en-US" sz="2200" dirty="0" smtClean="0"/>
              <a:t>all of the above</a:t>
            </a:r>
            <a:endParaRPr lang="en-US" sz="2200" dirty="0"/>
          </a:p>
          <a:p>
            <a:pPr marL="0" indent="0">
              <a:buNone/>
            </a:pPr>
            <a:r>
              <a:rPr lang="en-US" sz="2200" dirty="0"/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0FE2-DFF6-4A6C-B8B1-BBF3E068A296}" type="slidenum">
              <a:rPr lang="en-US" smtClean="0"/>
              <a:pPr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44455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Assessment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95400"/>
            <a:ext cx="7162800" cy="4830763"/>
          </a:xfrm>
        </p:spPr>
        <p:txBody>
          <a:bodyPr/>
          <a:lstStyle/>
          <a:p>
            <a:pPr marL="0" indent="0">
              <a:buNone/>
            </a:pPr>
            <a:r>
              <a:rPr lang="en-US" sz="2200" dirty="0"/>
              <a:t>5. Which part of the stem transports sugars?</a:t>
            </a:r>
          </a:p>
          <a:p>
            <a:pPr marL="0" indent="0">
              <a:buNone/>
            </a:pPr>
            <a:r>
              <a:rPr lang="en-US" sz="2200" dirty="0"/>
              <a:t>	A. Phloem</a:t>
            </a:r>
          </a:p>
          <a:p>
            <a:pPr marL="0" indent="0">
              <a:buNone/>
            </a:pPr>
            <a:r>
              <a:rPr lang="en-US" sz="2200" dirty="0"/>
              <a:t>	B. Xylem</a:t>
            </a:r>
          </a:p>
          <a:p>
            <a:pPr marL="0" indent="0">
              <a:buNone/>
            </a:pPr>
            <a:r>
              <a:rPr lang="en-US" sz="2200" dirty="0"/>
              <a:t>	C. Cortex</a:t>
            </a:r>
          </a:p>
          <a:p>
            <a:pPr marL="0" indent="0">
              <a:buNone/>
            </a:pPr>
            <a:r>
              <a:rPr lang="en-US" sz="2200" dirty="0"/>
              <a:t>	D. Cambium </a:t>
            </a:r>
          </a:p>
          <a:p>
            <a:pPr marL="0" indent="0">
              <a:buNone/>
            </a:pPr>
            <a:r>
              <a:rPr lang="en-US" sz="2200" dirty="0"/>
              <a:t> </a:t>
            </a:r>
          </a:p>
          <a:p>
            <a:pPr marL="0" indent="0">
              <a:buNone/>
            </a:pPr>
            <a:r>
              <a:rPr lang="en-US" sz="2200" dirty="0"/>
              <a:t>6. </a:t>
            </a:r>
            <a:r>
              <a:rPr lang="en-US" sz="2200" dirty="0" smtClean="0"/>
              <a:t>Which of the following is the female part </a:t>
            </a:r>
            <a:r>
              <a:rPr lang="en-US" sz="2200" dirty="0"/>
              <a:t>of the </a:t>
            </a:r>
            <a:r>
              <a:rPr lang="en-US" sz="2200" dirty="0" smtClean="0"/>
              <a:t>plant?</a:t>
            </a:r>
            <a:endParaRPr lang="en-US" sz="2200" dirty="0"/>
          </a:p>
          <a:p>
            <a:pPr marL="0" indent="0">
              <a:buNone/>
            </a:pPr>
            <a:r>
              <a:rPr lang="en-US" sz="2200" dirty="0"/>
              <a:t>	A. Pistil	</a:t>
            </a:r>
          </a:p>
          <a:p>
            <a:pPr marL="0" indent="0">
              <a:buNone/>
            </a:pPr>
            <a:r>
              <a:rPr lang="en-US" sz="2200" dirty="0"/>
              <a:t>	B. Stamen</a:t>
            </a:r>
          </a:p>
          <a:p>
            <a:pPr marL="0" indent="0">
              <a:buNone/>
            </a:pPr>
            <a:r>
              <a:rPr lang="en-US" sz="2200" dirty="0"/>
              <a:t>	C. Anther</a:t>
            </a:r>
          </a:p>
          <a:p>
            <a:pPr marL="0" indent="0">
              <a:buNone/>
            </a:pPr>
            <a:r>
              <a:rPr lang="en-US" sz="2200" dirty="0"/>
              <a:t>	D. Filament</a:t>
            </a:r>
          </a:p>
          <a:p>
            <a:pPr marL="0" indent="0">
              <a:buNone/>
            </a:pPr>
            <a:r>
              <a:rPr lang="en-US" sz="2200" dirty="0"/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0FE2-DFF6-4A6C-B8B1-BBF3E068A296}" type="slidenum">
              <a:rPr lang="en-US" smtClean="0"/>
              <a:pPr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44455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Assessment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95400"/>
            <a:ext cx="7162800" cy="4830763"/>
          </a:xfrm>
        </p:spPr>
        <p:txBody>
          <a:bodyPr/>
          <a:lstStyle/>
          <a:p>
            <a:pPr marL="347663" indent="-347663">
              <a:buNone/>
            </a:pPr>
            <a:r>
              <a:rPr lang="en-US" sz="2200" dirty="0"/>
              <a:t>7. Which type of flower is missing either the pistil or the stamen?</a:t>
            </a:r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A</a:t>
            </a:r>
            <a:r>
              <a:rPr lang="en-US" sz="2200" dirty="0"/>
              <a:t>. Complete</a:t>
            </a:r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B</a:t>
            </a:r>
            <a:r>
              <a:rPr lang="en-US" sz="2200" dirty="0"/>
              <a:t>. Incomplete</a:t>
            </a:r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C</a:t>
            </a:r>
            <a:r>
              <a:rPr lang="en-US" sz="2200" dirty="0"/>
              <a:t>. Perfect</a:t>
            </a:r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D</a:t>
            </a:r>
            <a:r>
              <a:rPr lang="en-US" sz="2200" dirty="0"/>
              <a:t>. Imperfect</a:t>
            </a:r>
          </a:p>
          <a:p>
            <a:pPr marL="0" indent="0">
              <a:buNone/>
            </a:pPr>
            <a:r>
              <a:rPr lang="en-US" sz="2200" dirty="0"/>
              <a:t> </a:t>
            </a:r>
          </a:p>
          <a:p>
            <a:pPr marL="347663" indent="-347663">
              <a:buNone/>
            </a:pPr>
            <a:r>
              <a:rPr lang="en-US" sz="2200" dirty="0"/>
              <a:t>8. Which of the following is NOT a tissue found in the stem?</a:t>
            </a:r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A</a:t>
            </a:r>
            <a:r>
              <a:rPr lang="en-US" sz="2200" dirty="0"/>
              <a:t>. Xylem</a:t>
            </a:r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B</a:t>
            </a:r>
            <a:r>
              <a:rPr lang="en-US" sz="2200" dirty="0"/>
              <a:t>. Phloem</a:t>
            </a:r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C</a:t>
            </a:r>
            <a:r>
              <a:rPr lang="en-US" sz="2200" dirty="0"/>
              <a:t>. Cambium </a:t>
            </a:r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D</a:t>
            </a:r>
            <a:r>
              <a:rPr lang="en-US" sz="2200" dirty="0"/>
              <a:t>. Stele</a:t>
            </a:r>
          </a:p>
          <a:p>
            <a:pPr marL="0" indent="0">
              <a:buNone/>
            </a:pPr>
            <a:r>
              <a:rPr lang="en-US" sz="2200" dirty="0"/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0FE2-DFF6-4A6C-B8B1-BBF3E068A296}" type="slidenum">
              <a:rPr lang="en-US" smtClean="0"/>
              <a:pPr/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5365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Cell Types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95400"/>
            <a:ext cx="7162800" cy="4602163"/>
          </a:xfrm>
        </p:spPr>
        <p:txBody>
          <a:bodyPr/>
          <a:lstStyle/>
          <a:p>
            <a:r>
              <a:rPr lang="en-US" sz="3200" dirty="0" smtClean="0"/>
              <a:t>Include:</a:t>
            </a:r>
          </a:p>
          <a:p>
            <a:pPr lvl="1"/>
            <a:r>
              <a:rPr lang="en-US" dirty="0" smtClean="0"/>
              <a:t>Eukaryotic</a:t>
            </a:r>
          </a:p>
          <a:p>
            <a:pPr lvl="2"/>
            <a:r>
              <a:rPr lang="en-US" dirty="0" smtClean="0"/>
              <a:t>eu = good; karyon = nucleus</a:t>
            </a:r>
          </a:p>
          <a:p>
            <a:pPr lvl="2"/>
            <a:r>
              <a:rPr lang="en-US" dirty="0" smtClean="0"/>
              <a:t>found in plants and animals</a:t>
            </a:r>
          </a:p>
          <a:p>
            <a:pPr lvl="2"/>
            <a:r>
              <a:rPr lang="en-US" dirty="0" smtClean="0"/>
              <a:t>contain a nucleus</a:t>
            </a:r>
          </a:p>
          <a:p>
            <a:pPr lvl="2"/>
            <a:r>
              <a:rPr lang="en-US" dirty="0" smtClean="0"/>
              <a:t>contain membrane-bound organelles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0FE2-DFF6-4A6C-B8B1-BBF3E068A296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3124200" y="4358640"/>
            <a:ext cx="3048000" cy="2438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367872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Assessment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95400"/>
            <a:ext cx="7162800" cy="4830763"/>
          </a:xfrm>
        </p:spPr>
        <p:txBody>
          <a:bodyPr/>
          <a:lstStyle/>
          <a:p>
            <a:pPr marL="0" indent="0">
              <a:buNone/>
            </a:pPr>
            <a:r>
              <a:rPr lang="en-US" sz="2200" dirty="0"/>
              <a:t>9. Which leaf part connects the leaf to the stem?</a:t>
            </a:r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A</a:t>
            </a:r>
            <a:r>
              <a:rPr lang="en-US" sz="2200" dirty="0"/>
              <a:t>. Mid-rib</a:t>
            </a:r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B</a:t>
            </a:r>
            <a:r>
              <a:rPr lang="en-US" sz="2200" dirty="0"/>
              <a:t>. Stipule</a:t>
            </a:r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C</a:t>
            </a:r>
            <a:r>
              <a:rPr lang="en-US" sz="2200" dirty="0"/>
              <a:t>. Vein</a:t>
            </a:r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D</a:t>
            </a:r>
            <a:r>
              <a:rPr lang="en-US" sz="2200" dirty="0"/>
              <a:t>. Petiole</a:t>
            </a:r>
          </a:p>
          <a:p>
            <a:pPr marL="0" indent="0">
              <a:buNone/>
            </a:pPr>
            <a:r>
              <a:rPr lang="en-US" sz="2200" dirty="0"/>
              <a:t> </a:t>
            </a:r>
          </a:p>
          <a:p>
            <a:pPr marL="0" indent="0">
              <a:buNone/>
            </a:pPr>
            <a:r>
              <a:rPr lang="en-US" sz="2200" dirty="0"/>
              <a:t>10.  Which of the following is NOT a fruit type?</a:t>
            </a:r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A</a:t>
            </a:r>
            <a:r>
              <a:rPr lang="en-US" sz="2200" dirty="0"/>
              <a:t>. </a:t>
            </a:r>
            <a:r>
              <a:rPr lang="en-US" sz="2200" dirty="0" smtClean="0"/>
              <a:t>Complex</a:t>
            </a:r>
            <a:endParaRPr lang="en-US" sz="2200" dirty="0"/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B</a:t>
            </a:r>
            <a:r>
              <a:rPr lang="en-US" sz="2200" dirty="0"/>
              <a:t>. </a:t>
            </a:r>
            <a:r>
              <a:rPr lang="en-US" sz="2200" dirty="0" smtClean="0"/>
              <a:t>Simple</a:t>
            </a:r>
            <a:endParaRPr lang="en-US" sz="2200" dirty="0"/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C</a:t>
            </a:r>
            <a:r>
              <a:rPr lang="en-US" sz="2200" dirty="0"/>
              <a:t>. </a:t>
            </a:r>
            <a:r>
              <a:rPr lang="en-US" sz="2200" dirty="0" smtClean="0"/>
              <a:t>Aggregate</a:t>
            </a:r>
            <a:endParaRPr lang="en-US" sz="2200" dirty="0"/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D</a:t>
            </a:r>
            <a:r>
              <a:rPr lang="en-US" sz="2200" dirty="0"/>
              <a:t>. </a:t>
            </a:r>
            <a:r>
              <a:rPr lang="en-US" sz="2200" dirty="0" smtClean="0"/>
              <a:t>Multiple</a:t>
            </a:r>
            <a:endParaRPr lang="en-US" sz="2200" dirty="0"/>
          </a:p>
          <a:p>
            <a:pPr marL="0" indent="0">
              <a:buNone/>
            </a:pPr>
            <a:r>
              <a:rPr lang="en-US" sz="2200" dirty="0"/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0FE2-DFF6-4A6C-B8B1-BBF3E068A296}" type="slidenum">
              <a:rPr lang="en-US" smtClean="0"/>
              <a:pPr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66888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0FE2-DFF6-4A6C-B8B1-BBF3E068A296}" type="slidenum">
              <a:rPr lang="en-US" smtClean="0"/>
              <a:pPr/>
              <a:t>81</a:t>
            </a:fld>
            <a:endParaRPr lang="en-US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Assessment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95400"/>
            <a:ext cx="7162800" cy="5257800"/>
          </a:xfrm>
        </p:spPr>
        <p:txBody>
          <a:bodyPr>
            <a:noAutofit/>
          </a:bodyPr>
          <a:lstStyle/>
          <a:p>
            <a:pPr marL="347663" indent="-347663">
              <a:buNone/>
            </a:pPr>
            <a:r>
              <a:rPr lang="en-US" sz="2200" dirty="0" smtClean="0"/>
              <a:t>1. </a:t>
            </a:r>
            <a:r>
              <a:rPr lang="en-US" sz="2200" dirty="0"/>
              <a:t>Which </a:t>
            </a:r>
            <a:r>
              <a:rPr lang="en-US" sz="2200" dirty="0" smtClean="0"/>
              <a:t>cell structure has </a:t>
            </a:r>
            <a:r>
              <a:rPr lang="en-US" sz="2200" dirty="0"/>
              <a:t>a double membrane surrounding it?</a:t>
            </a:r>
          </a:p>
          <a:p>
            <a:pPr marL="0" indent="0">
              <a:buNone/>
            </a:pPr>
            <a:r>
              <a:rPr lang="en-US" sz="2200" dirty="0"/>
              <a:t>	A. Golgi </a:t>
            </a:r>
            <a:r>
              <a:rPr lang="en-US" sz="2200" dirty="0" smtClean="0"/>
              <a:t>apparatus </a:t>
            </a:r>
            <a:endParaRPr lang="en-US" sz="2200" dirty="0"/>
          </a:p>
          <a:p>
            <a:pPr marL="0" indent="0">
              <a:buNone/>
            </a:pPr>
            <a:r>
              <a:rPr lang="en-US" sz="2200" dirty="0"/>
              <a:t>	B. Cytoplasm</a:t>
            </a:r>
          </a:p>
          <a:p>
            <a:pPr marL="0" indent="0">
              <a:buNone/>
            </a:pPr>
            <a:r>
              <a:rPr lang="en-US" sz="2200" dirty="0"/>
              <a:t>	C. Chloroplasts</a:t>
            </a:r>
          </a:p>
          <a:p>
            <a:pPr marL="0" indent="0">
              <a:buNone/>
            </a:pPr>
            <a:r>
              <a:rPr lang="en-US" sz="2200" dirty="0"/>
              <a:t>	D. Mitochondria</a:t>
            </a:r>
          </a:p>
          <a:p>
            <a:pPr marL="0" indent="0">
              <a:buNone/>
            </a:pPr>
            <a:r>
              <a:rPr lang="en-US" sz="2200" dirty="0"/>
              <a:t> </a:t>
            </a:r>
          </a:p>
          <a:p>
            <a:pPr marL="347663" indent="-347663">
              <a:buNone/>
            </a:pPr>
            <a:r>
              <a:rPr lang="en-US" sz="2200" dirty="0" smtClean="0"/>
              <a:t>2. </a:t>
            </a:r>
            <a:r>
              <a:rPr lang="en-US" sz="2200" dirty="0"/>
              <a:t>Which of the following is NOT a characteristic of the nucleus?</a:t>
            </a:r>
          </a:p>
          <a:p>
            <a:pPr marL="0" indent="0">
              <a:buNone/>
            </a:pPr>
            <a:r>
              <a:rPr lang="en-US" sz="2200" dirty="0"/>
              <a:t>	A. Controls functions of the cell</a:t>
            </a:r>
          </a:p>
          <a:p>
            <a:pPr marL="0" indent="0">
              <a:buNone/>
            </a:pPr>
            <a:r>
              <a:rPr lang="en-US" sz="2200" dirty="0"/>
              <a:t>	B. Contains DNA in chromosomes</a:t>
            </a:r>
          </a:p>
          <a:p>
            <a:pPr marL="0" indent="0">
              <a:buNone/>
            </a:pPr>
            <a:r>
              <a:rPr lang="en-US" sz="2200" dirty="0"/>
              <a:t>	C. </a:t>
            </a:r>
            <a:r>
              <a:rPr lang="en-US" sz="2200" dirty="0" smtClean="0"/>
              <a:t>Is surrounded </a:t>
            </a:r>
            <a:r>
              <a:rPr lang="en-US" sz="2200" dirty="0"/>
              <a:t>by the nuclear membrane</a:t>
            </a:r>
          </a:p>
          <a:p>
            <a:pPr marL="0" indent="0">
              <a:buNone/>
            </a:pPr>
            <a:r>
              <a:rPr lang="en-US" sz="2200" dirty="0"/>
              <a:t>	D. </a:t>
            </a:r>
            <a:r>
              <a:rPr lang="en-US" sz="2200" dirty="0" smtClean="0"/>
              <a:t>Is spherical</a:t>
            </a:r>
            <a:r>
              <a:rPr lang="en-US" sz="2200" dirty="0"/>
              <a:t>, rod-shaped organelles</a:t>
            </a:r>
          </a:p>
          <a:p>
            <a:pPr marL="0" indent="0">
              <a:buNone/>
            </a:pPr>
            <a:r>
              <a:rPr lang="en-US" sz="2200" dirty="0"/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0FE2-DFF6-4A6C-B8B1-BBF3E068A296}" type="slidenum">
              <a:rPr lang="en-US" smtClean="0"/>
              <a:pPr/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04789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Assessment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95400"/>
            <a:ext cx="7162800" cy="5257800"/>
          </a:xfrm>
        </p:spPr>
        <p:txBody>
          <a:bodyPr>
            <a:noAutofit/>
          </a:bodyPr>
          <a:lstStyle/>
          <a:p>
            <a:pPr marL="347663" indent="-347663">
              <a:buNone/>
            </a:pPr>
            <a:r>
              <a:rPr lang="en-US" sz="2200" dirty="0"/>
              <a:t>3</a:t>
            </a:r>
            <a:r>
              <a:rPr lang="en-US" sz="2200" dirty="0" smtClean="0"/>
              <a:t>. </a:t>
            </a:r>
            <a:r>
              <a:rPr lang="en-US" sz="2200" dirty="0"/>
              <a:t>What are small organelles found in large numbers in the cytoplasm of a cell called?</a:t>
            </a:r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A</a:t>
            </a:r>
            <a:r>
              <a:rPr lang="en-US" sz="2200" dirty="0"/>
              <a:t>. Vacuole</a:t>
            </a:r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B</a:t>
            </a:r>
            <a:r>
              <a:rPr lang="en-US" sz="2200" dirty="0"/>
              <a:t>. Mitochondria</a:t>
            </a:r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C</a:t>
            </a:r>
            <a:r>
              <a:rPr lang="en-US" sz="2200" dirty="0"/>
              <a:t>. Ribosomes</a:t>
            </a:r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D</a:t>
            </a:r>
            <a:r>
              <a:rPr lang="en-US" sz="2200" dirty="0"/>
              <a:t>. Chloroplast</a:t>
            </a:r>
          </a:p>
          <a:p>
            <a:pPr marL="0" indent="0">
              <a:buNone/>
            </a:pPr>
            <a:r>
              <a:rPr lang="en-US" sz="2200" dirty="0"/>
              <a:t> </a:t>
            </a:r>
          </a:p>
          <a:p>
            <a:pPr marL="0" indent="0">
              <a:buNone/>
            </a:pPr>
            <a:r>
              <a:rPr lang="en-US" sz="2200" dirty="0"/>
              <a:t>4</a:t>
            </a:r>
            <a:r>
              <a:rPr lang="en-US" sz="2200" dirty="0" smtClean="0"/>
              <a:t>. </a:t>
            </a:r>
            <a:r>
              <a:rPr lang="en-US" sz="2200" dirty="0"/>
              <a:t>Where </a:t>
            </a:r>
            <a:r>
              <a:rPr lang="en-US" sz="2200" dirty="0" smtClean="0"/>
              <a:t>is </a:t>
            </a:r>
            <a:r>
              <a:rPr lang="en-US" sz="2200" dirty="0"/>
              <a:t>rough endoplasmic reticulum located?</a:t>
            </a:r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A</a:t>
            </a:r>
            <a:r>
              <a:rPr lang="en-US" sz="2200" dirty="0"/>
              <a:t>. Cytoplasm</a:t>
            </a:r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B</a:t>
            </a:r>
            <a:r>
              <a:rPr lang="en-US" sz="2200" dirty="0"/>
              <a:t>. Ribosomes</a:t>
            </a:r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C</a:t>
            </a:r>
            <a:r>
              <a:rPr lang="en-US" sz="2200" dirty="0"/>
              <a:t>. Nucleus</a:t>
            </a:r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D</a:t>
            </a:r>
            <a:r>
              <a:rPr lang="en-US" sz="2200" dirty="0"/>
              <a:t>. Cell wall</a:t>
            </a:r>
          </a:p>
          <a:p>
            <a:pPr marL="0" indent="0">
              <a:buNone/>
            </a:pPr>
            <a:r>
              <a:rPr lang="en-US" sz="2200" dirty="0"/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0FE2-DFF6-4A6C-B8B1-BBF3E068A296}" type="slidenum">
              <a:rPr lang="en-US" smtClean="0"/>
              <a:pPr/>
              <a:t>83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16902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Assessment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95400"/>
            <a:ext cx="7162800" cy="5257800"/>
          </a:xfrm>
        </p:spPr>
        <p:txBody>
          <a:bodyPr>
            <a:noAutofit/>
          </a:bodyPr>
          <a:lstStyle/>
          <a:p>
            <a:pPr marL="347663" indent="-347663">
              <a:buNone/>
            </a:pPr>
            <a:r>
              <a:rPr lang="en-US" sz="2200" dirty="0"/>
              <a:t>5</a:t>
            </a:r>
            <a:r>
              <a:rPr lang="en-US" sz="2200" dirty="0" smtClean="0"/>
              <a:t>. </a:t>
            </a:r>
            <a:r>
              <a:rPr lang="en-US" sz="2200" dirty="0"/>
              <a:t>Which of the following is NOT a characteristics of a </a:t>
            </a:r>
            <a:r>
              <a:rPr lang="en-US" sz="2200" dirty="0" smtClean="0"/>
              <a:t>vacuole?</a:t>
            </a:r>
            <a:endParaRPr lang="en-US" sz="2200" dirty="0"/>
          </a:p>
          <a:p>
            <a:pPr marL="0" indent="0">
              <a:buNone/>
            </a:pPr>
            <a:r>
              <a:rPr lang="en-US" sz="2200" dirty="0"/>
              <a:t>	A. Filled with fluid</a:t>
            </a:r>
          </a:p>
          <a:p>
            <a:pPr marL="0" indent="0">
              <a:buNone/>
            </a:pPr>
            <a:r>
              <a:rPr lang="en-US" sz="2200" dirty="0"/>
              <a:t>	B. Does not contain a nuclei</a:t>
            </a:r>
          </a:p>
          <a:p>
            <a:pPr marL="0" indent="0">
              <a:buNone/>
            </a:pPr>
            <a:r>
              <a:rPr lang="en-US" sz="2200" dirty="0"/>
              <a:t>	C. Maintains the shape of the cell</a:t>
            </a:r>
          </a:p>
          <a:p>
            <a:pPr marL="0" indent="0">
              <a:buNone/>
            </a:pPr>
            <a:r>
              <a:rPr lang="en-US" sz="2200" dirty="0"/>
              <a:t>	D. Takes up most of the </a:t>
            </a:r>
            <a:r>
              <a:rPr lang="en-US" sz="2200" dirty="0" smtClean="0"/>
              <a:t>cell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/>
              <a:t>6. How many primary roots are in a taproot system?</a:t>
            </a:r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A</a:t>
            </a:r>
            <a:r>
              <a:rPr lang="en-US" sz="2200" dirty="0"/>
              <a:t>. One</a:t>
            </a:r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B</a:t>
            </a:r>
            <a:r>
              <a:rPr lang="en-US" sz="2200" dirty="0"/>
              <a:t>. Three</a:t>
            </a:r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C</a:t>
            </a:r>
            <a:r>
              <a:rPr lang="en-US" sz="2200" dirty="0"/>
              <a:t>. Two</a:t>
            </a:r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D</a:t>
            </a:r>
            <a:r>
              <a:rPr lang="en-US" sz="2200" dirty="0"/>
              <a:t>. Four </a:t>
            </a:r>
          </a:p>
          <a:p>
            <a:pPr marL="0" indent="0">
              <a:buNone/>
            </a:pPr>
            <a:r>
              <a:rPr lang="en-US" sz="2200" dirty="0"/>
              <a:t> 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/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0FE2-DFF6-4A6C-B8B1-BBF3E068A296}" type="slidenum">
              <a:rPr lang="en-US" smtClean="0"/>
              <a:pPr/>
              <a:t>84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55472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Assessment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95400"/>
            <a:ext cx="7162800" cy="5257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/>
              <a:t>7. Which is NOT a function of the stem in plants?</a:t>
            </a:r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A</a:t>
            </a:r>
            <a:r>
              <a:rPr lang="en-US" sz="2200" dirty="0"/>
              <a:t>. Store water</a:t>
            </a:r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B</a:t>
            </a:r>
            <a:r>
              <a:rPr lang="en-US" sz="2200" dirty="0"/>
              <a:t>. Carry nutrients</a:t>
            </a:r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C</a:t>
            </a:r>
            <a:r>
              <a:rPr lang="en-US" sz="2200" dirty="0"/>
              <a:t>. Provide support to the plant</a:t>
            </a:r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D</a:t>
            </a:r>
            <a:r>
              <a:rPr lang="en-US" sz="2200" dirty="0"/>
              <a:t>. Anchor the plant in the ground</a:t>
            </a:r>
          </a:p>
          <a:p>
            <a:pPr marL="0" indent="0">
              <a:buNone/>
            </a:pPr>
            <a:r>
              <a:rPr lang="en-US" sz="2200" dirty="0"/>
              <a:t> </a:t>
            </a:r>
          </a:p>
          <a:p>
            <a:pPr marL="0" indent="0">
              <a:buNone/>
            </a:pPr>
            <a:r>
              <a:rPr lang="en-US" sz="2200" dirty="0"/>
              <a:t>8. Which part of the flower is the peduncle?</a:t>
            </a:r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A</a:t>
            </a:r>
            <a:r>
              <a:rPr lang="en-US" sz="2200" dirty="0"/>
              <a:t>. Flower stem	</a:t>
            </a:r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B</a:t>
            </a:r>
            <a:r>
              <a:rPr lang="en-US" sz="2200" dirty="0"/>
              <a:t>. Leaves</a:t>
            </a:r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C. </a:t>
            </a:r>
            <a:r>
              <a:rPr lang="en-US" sz="2200" dirty="0"/>
              <a:t>Roots</a:t>
            </a:r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D</a:t>
            </a:r>
            <a:r>
              <a:rPr lang="en-US" sz="2200" dirty="0"/>
              <a:t>. Reproductive parts</a:t>
            </a:r>
          </a:p>
          <a:p>
            <a:pPr marL="0" indent="0">
              <a:buNone/>
            </a:pPr>
            <a:r>
              <a:rPr lang="en-US" sz="2200" dirty="0"/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0FE2-DFF6-4A6C-B8B1-BBF3E068A296}" type="slidenum">
              <a:rPr lang="en-US" smtClean="0"/>
              <a:pPr/>
              <a:t>85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17878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Assessment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95400"/>
            <a:ext cx="7162800" cy="5257800"/>
          </a:xfrm>
        </p:spPr>
        <p:txBody>
          <a:bodyPr>
            <a:noAutofit/>
          </a:bodyPr>
          <a:lstStyle/>
          <a:p>
            <a:pPr marL="347663" indent="-347663">
              <a:buNone/>
            </a:pPr>
            <a:r>
              <a:rPr lang="en-US" sz="2200" dirty="0"/>
              <a:t>9. In alternate leaf patterns, how many leaves are produced at each node?</a:t>
            </a:r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A</a:t>
            </a:r>
            <a:r>
              <a:rPr lang="en-US" sz="2200" dirty="0"/>
              <a:t>. Two</a:t>
            </a:r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B</a:t>
            </a:r>
            <a:r>
              <a:rPr lang="en-US" sz="2200" dirty="0"/>
              <a:t>. Three</a:t>
            </a:r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C</a:t>
            </a:r>
            <a:r>
              <a:rPr lang="en-US" sz="2200" dirty="0"/>
              <a:t>. Zero</a:t>
            </a:r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D</a:t>
            </a:r>
            <a:r>
              <a:rPr lang="en-US" sz="2200" dirty="0"/>
              <a:t>. One</a:t>
            </a:r>
          </a:p>
          <a:p>
            <a:pPr marL="0" indent="0">
              <a:buNone/>
            </a:pPr>
            <a:r>
              <a:rPr lang="en-US" sz="2200" dirty="0"/>
              <a:t> </a:t>
            </a:r>
          </a:p>
          <a:p>
            <a:pPr marL="0" indent="0">
              <a:buNone/>
            </a:pPr>
            <a:r>
              <a:rPr lang="en-US" sz="2200" dirty="0"/>
              <a:t>10. </a:t>
            </a:r>
            <a:r>
              <a:rPr lang="en-US" sz="2200" dirty="0" smtClean="0"/>
              <a:t>The seed is made up of which of the following parts?</a:t>
            </a:r>
            <a:endParaRPr lang="en-US" sz="2200" dirty="0"/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A</a:t>
            </a:r>
            <a:r>
              <a:rPr lang="en-US" sz="2200" dirty="0"/>
              <a:t>. </a:t>
            </a:r>
            <a:r>
              <a:rPr lang="en-US" sz="2200" dirty="0" smtClean="0"/>
              <a:t>seed coat</a:t>
            </a:r>
            <a:endParaRPr lang="en-US" sz="2200" dirty="0"/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B</a:t>
            </a:r>
            <a:r>
              <a:rPr lang="en-US" sz="2200" dirty="0"/>
              <a:t>. </a:t>
            </a:r>
            <a:r>
              <a:rPr lang="en-US" sz="2200" dirty="0" smtClean="0"/>
              <a:t>cotyledon</a:t>
            </a:r>
            <a:endParaRPr lang="en-US" sz="2200" dirty="0"/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C</a:t>
            </a:r>
            <a:r>
              <a:rPr lang="en-US" sz="2200" dirty="0"/>
              <a:t>. </a:t>
            </a:r>
            <a:r>
              <a:rPr lang="en-US" sz="2200" dirty="0" smtClean="0"/>
              <a:t>embryo</a:t>
            </a:r>
            <a:endParaRPr lang="en-US" sz="2200" dirty="0"/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D</a:t>
            </a:r>
            <a:r>
              <a:rPr lang="en-US" sz="2200" dirty="0"/>
              <a:t>. </a:t>
            </a:r>
            <a:r>
              <a:rPr lang="en-US" sz="2200" dirty="0" smtClean="0"/>
              <a:t>all of the above</a:t>
            </a:r>
            <a:endParaRPr lang="en-US" sz="2200" dirty="0"/>
          </a:p>
          <a:p>
            <a:pPr marL="0" indent="0">
              <a:buNone/>
            </a:pPr>
            <a:r>
              <a:rPr lang="en-US" sz="2200" dirty="0"/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0FE2-DFF6-4A6C-B8B1-BBF3E068A296}" type="slidenum">
              <a:rPr lang="en-US" smtClean="0"/>
              <a:pPr/>
              <a:t>86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5813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95400"/>
            <a:ext cx="7162800" cy="5257800"/>
          </a:xfrm>
        </p:spPr>
        <p:txBody>
          <a:bodyPr>
            <a:noAutofit/>
          </a:bodyPr>
          <a:lstStyle/>
          <a:p>
            <a:r>
              <a:rPr lang="en-US" sz="2000" i="1" dirty="0" smtClean="0">
                <a:ea typeface="Arial Unicode MS" pitchFamily="34" charset="-128"/>
              </a:rPr>
              <a:t>Plant Parts</a:t>
            </a:r>
            <a:r>
              <a:rPr lang="en-US" sz="2000" dirty="0" smtClean="0">
                <a:ea typeface="Arial Unicode MS" pitchFamily="34" charset="-128"/>
              </a:rPr>
              <a:t>. The Great Plant Escape, Urban Programs Resource Network, University of Illinois Extension. Retrieved from http://urbanext.illinois.edu/gpe/case1/c 1facts2e.html</a:t>
            </a:r>
          </a:p>
          <a:p>
            <a:r>
              <a:rPr lang="en-US" sz="2000" dirty="0" smtClean="0">
                <a:ea typeface="Arial Unicode MS" pitchFamily="34" charset="-128"/>
              </a:rPr>
              <a:t>(2008). </a:t>
            </a:r>
            <a:r>
              <a:rPr lang="en-US" sz="2000" i="1" dirty="0" smtClean="0">
                <a:ea typeface="Arial Unicode MS" pitchFamily="34" charset="-128"/>
              </a:rPr>
              <a:t>NY/NJ Trails + Rutgers Invasive Plant Monitoring Project</a:t>
            </a:r>
            <a:r>
              <a:rPr lang="en-US" sz="2000" dirty="0" smtClean="0">
                <a:ea typeface="Arial Unicode MS" pitchFamily="34" charset="-128"/>
              </a:rPr>
              <a:t>. Rutgers School of Environmental and Biological Sciences. Rutgers, The State University of New Jersey. Retrieved from http://trails.rutgers.edu/identify.html</a:t>
            </a:r>
          </a:p>
          <a:p>
            <a:r>
              <a:rPr lang="en-US" sz="2000" dirty="0" smtClean="0">
                <a:ea typeface="Arial Unicode MS" pitchFamily="34" charset="-128"/>
              </a:rPr>
              <a:t>(2003) </a:t>
            </a:r>
            <a:r>
              <a:rPr lang="en-US" sz="2000" i="1" dirty="0" smtClean="0">
                <a:ea typeface="Arial Unicode MS" pitchFamily="34" charset="-128"/>
              </a:rPr>
              <a:t>Plant Structure and Function</a:t>
            </a:r>
            <a:r>
              <a:rPr lang="en-US" sz="2000" dirty="0" smtClean="0">
                <a:ea typeface="Arial Unicode MS" pitchFamily="34" charset="-128"/>
              </a:rPr>
              <a:t>. Andromeda Botanic Gardens.  The University of the West Indies. Retrieved from http://andromeda.cavehill.uwi.edu/flower_structure _and_function.htm</a:t>
            </a:r>
          </a:p>
          <a:p>
            <a:r>
              <a:rPr lang="en-US" sz="2000" dirty="0"/>
              <a:t>Stern</a:t>
            </a:r>
            <a:r>
              <a:rPr lang="en-US" sz="2000" dirty="0" smtClean="0"/>
              <a:t>., </a:t>
            </a:r>
            <a:r>
              <a:rPr lang="en-US" sz="2000" dirty="0" err="1" smtClean="0"/>
              <a:t>Bidlack</a:t>
            </a:r>
            <a:r>
              <a:rPr lang="en-US" sz="2000" dirty="0" smtClean="0"/>
              <a:t> </a:t>
            </a:r>
            <a:r>
              <a:rPr lang="en-US" sz="2000" dirty="0"/>
              <a:t>&amp; Jansky, (2008). </a:t>
            </a:r>
            <a:r>
              <a:rPr lang="en-US" sz="2000" i="1" dirty="0"/>
              <a:t>Introductory plant biology</a:t>
            </a:r>
            <a:r>
              <a:rPr lang="en-US" sz="2000" dirty="0"/>
              <a:t>. (Eleventh Edition ed.). McGraw Hill.</a:t>
            </a:r>
          </a:p>
          <a:p>
            <a:endParaRPr lang="en-US" sz="2000" dirty="0"/>
          </a:p>
          <a:p>
            <a:endParaRPr lang="en-US" sz="2000" dirty="0" smtClean="0">
              <a:ea typeface="Arial Unicode MS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0FE2-DFF6-4A6C-B8B1-BBF3E068A296}" type="slidenum">
              <a:rPr lang="en-US" smtClean="0"/>
              <a:pPr/>
              <a:t>87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99310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0FE2-DFF6-4A6C-B8B1-BBF3E068A296}" type="slidenum">
              <a:rPr lang="en-US" smtClean="0"/>
              <a:pPr/>
              <a:t>88</a:t>
            </a:fld>
            <a:endParaRPr lang="en-US" dirty="0"/>
          </a:p>
        </p:txBody>
      </p:sp>
      <p:sp>
        <p:nvSpPr>
          <p:cNvPr id="9" name="Content Placeholder 5"/>
          <p:cNvSpPr txBox="1">
            <a:spLocks/>
          </p:cNvSpPr>
          <p:nvPr/>
        </p:nvSpPr>
        <p:spPr bwMode="auto">
          <a:xfrm>
            <a:off x="4114800" y="1295400"/>
            <a:ext cx="4038601" cy="491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1143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lnSpc>
                <a:spcPct val="90000"/>
              </a:lnSpc>
              <a:buFont typeface="Arial" charset="0"/>
              <a:buNone/>
            </a:pPr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Collaborators</a:t>
            </a:r>
          </a:p>
          <a:p>
            <a:pPr algn="r">
              <a:lnSpc>
                <a:spcPct val="90000"/>
              </a:lnSpc>
              <a:buFont typeface="Arial" charset="0"/>
              <a:buNone/>
            </a:pP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Dick Auld, Ph.D.</a:t>
            </a:r>
          </a:p>
          <a:p>
            <a:pPr algn="r">
              <a:lnSpc>
                <a:spcPct val="90000"/>
              </a:lnSpc>
              <a:buFont typeface="Arial" charset="0"/>
              <a:buNone/>
            </a:pP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Texas Tech University</a:t>
            </a:r>
          </a:p>
          <a:p>
            <a:pPr algn="r">
              <a:lnSpc>
                <a:spcPct val="90000"/>
              </a:lnSpc>
              <a:buFont typeface="Arial" charset="0"/>
              <a:buNone/>
            </a:pPr>
            <a:endParaRPr lang="en-US" sz="2000" dirty="0" smtClean="0">
              <a:solidFill>
                <a:srgbClr val="000000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algn="r">
              <a:lnSpc>
                <a:spcPct val="90000"/>
              </a:lnSpc>
              <a:buFont typeface="Arial" charset="0"/>
              <a:buNone/>
            </a:pPr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Loren Casey Davis</a:t>
            </a:r>
          </a:p>
          <a:p>
            <a:pPr algn="r">
              <a:lnSpc>
                <a:spcPct val="90000"/>
              </a:lnSpc>
              <a:buFont typeface="Arial" charset="0"/>
              <a:buNone/>
            </a:pP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Graduate Research Assistant</a:t>
            </a:r>
          </a:p>
          <a:p>
            <a:pPr algn="r">
              <a:lnSpc>
                <a:spcPct val="90000"/>
              </a:lnSpc>
              <a:buFont typeface="Arial" charset="0"/>
              <a:buNone/>
            </a:pP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Texas Tech University</a:t>
            </a:r>
          </a:p>
          <a:p>
            <a:pPr algn="r">
              <a:lnSpc>
                <a:spcPct val="90000"/>
              </a:lnSpc>
              <a:buFont typeface="Arial" charset="0"/>
              <a:buNone/>
            </a:pPr>
            <a:endParaRPr lang="en-US" sz="2000" dirty="0" smtClean="0">
              <a:solidFill>
                <a:srgbClr val="000000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algn="r">
              <a:lnSpc>
                <a:spcPct val="90000"/>
              </a:lnSpc>
              <a:buFont typeface="Arial" charset="0"/>
              <a:buNone/>
            </a:pPr>
            <a:endParaRPr lang="en-US" sz="2000" dirty="0" smtClean="0">
              <a:solidFill>
                <a:srgbClr val="000000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algn="r">
              <a:lnSpc>
                <a:spcPct val="90000"/>
              </a:lnSpc>
              <a:buFont typeface="Arial" charset="0"/>
              <a:buNone/>
            </a:pPr>
            <a:endParaRPr lang="en-US" sz="2000" dirty="0" smtClean="0">
              <a:solidFill>
                <a:srgbClr val="000000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algn="r">
              <a:lnSpc>
                <a:spcPct val="90000"/>
              </a:lnSpc>
              <a:buFont typeface="Arial" charset="0"/>
              <a:buNone/>
            </a:pPr>
            <a:endParaRPr lang="en-US" sz="2000" dirty="0" smtClean="0">
              <a:solidFill>
                <a:srgbClr val="000000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algn="r">
              <a:lnSpc>
                <a:spcPct val="90000"/>
              </a:lnSpc>
              <a:buFont typeface="Arial" charset="0"/>
              <a:buNone/>
            </a:pPr>
            <a:endParaRPr lang="en-US" sz="2000" dirty="0" smtClean="0">
              <a:solidFill>
                <a:srgbClr val="000000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algn="r">
              <a:lnSpc>
                <a:spcPct val="90000"/>
              </a:lnSpc>
              <a:buFont typeface="Arial" charset="0"/>
              <a:buNone/>
            </a:pPr>
            <a:endParaRPr lang="en-US" sz="2000" dirty="0" smtClean="0">
              <a:solidFill>
                <a:srgbClr val="000000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algn="r">
              <a:lnSpc>
                <a:spcPct val="90000"/>
              </a:lnSpc>
              <a:buFont typeface="Arial" charset="0"/>
              <a:buNone/>
            </a:pPr>
            <a:endParaRPr lang="en-US" sz="2000" dirty="0" smtClean="0">
              <a:solidFill>
                <a:srgbClr val="000000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algn="r">
              <a:lnSpc>
                <a:spcPct val="90000"/>
              </a:lnSpc>
              <a:buFont typeface="Arial" charset="0"/>
              <a:buNone/>
            </a:pPr>
            <a:endParaRPr lang="en-US" sz="2000" dirty="0" smtClean="0">
              <a:solidFill>
                <a:srgbClr val="000000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algn="r">
              <a:lnSpc>
                <a:spcPct val="90000"/>
              </a:lnSpc>
              <a:buFont typeface="Arial" charset="0"/>
              <a:buNone/>
            </a:pPr>
            <a:endParaRPr lang="en-US" sz="2000" dirty="0" smtClean="0">
              <a:solidFill>
                <a:srgbClr val="000000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algn="r">
              <a:lnSpc>
                <a:spcPct val="90000"/>
              </a:lnSpc>
              <a:buFont typeface="Arial" charset="0"/>
              <a:buNone/>
            </a:pPr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Executive 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Producer</a:t>
            </a:r>
          </a:p>
          <a:p>
            <a:pPr algn="r">
              <a:lnSpc>
                <a:spcPct val="90000"/>
              </a:lnSpc>
              <a:buFont typeface="Arial" charset="0"/>
              <a:buNone/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Gordon W. Davis, Ph.D.</a:t>
            </a:r>
          </a:p>
        </p:txBody>
      </p:sp>
      <p:sp>
        <p:nvSpPr>
          <p:cNvPr id="10" name="Content Placeholder 5"/>
          <p:cNvSpPr txBox="1">
            <a:spLocks/>
          </p:cNvSpPr>
          <p:nvPr/>
        </p:nvSpPr>
        <p:spPr bwMode="auto">
          <a:xfrm>
            <a:off x="990600" y="1295400"/>
            <a:ext cx="3596400" cy="491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90000"/>
              </a:lnSpc>
              <a:buFont typeface="Arial" charset="0"/>
              <a:buNone/>
            </a:pP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Production Coordinators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Katelyn Perry</a:t>
            </a:r>
            <a:endParaRPr lang="en-US" sz="2000" dirty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ct val="90000"/>
              </a:lnSpc>
              <a:buFont typeface="Arial" charset="0"/>
              <a:buNone/>
            </a:pPr>
            <a:endParaRPr lang="en-US" sz="2000" dirty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Graphic Designer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Melody Rowell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endParaRPr lang="en-US" sz="2000" dirty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Technical Writer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Jessica Odom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endParaRPr lang="en-US" sz="2000" dirty="0" smtClean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ct val="90000"/>
              </a:lnSpc>
              <a:buFont typeface="Arial" charset="0"/>
              <a:buNone/>
            </a:pPr>
            <a:endParaRPr lang="en-US" sz="2000" dirty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ct val="90000"/>
              </a:lnSpc>
              <a:buFont typeface="Arial" charset="0"/>
              <a:buNone/>
            </a:pPr>
            <a:endParaRPr lang="en-US" sz="2000" dirty="0" smtClean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ct val="90000"/>
              </a:lnSpc>
              <a:buFont typeface="Arial" charset="0"/>
              <a:buNone/>
            </a:pPr>
            <a:endParaRPr lang="en-US" sz="2000" dirty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ct val="90000"/>
              </a:lnSpc>
              <a:buFont typeface="Arial" charset="0"/>
              <a:buNone/>
            </a:pPr>
            <a:endParaRPr lang="en-US" sz="2000" dirty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ct val="90000"/>
              </a:lnSpc>
              <a:buFont typeface="Arial" charset="0"/>
              <a:buNone/>
            </a:pPr>
            <a:endParaRPr lang="en-US" sz="2000" dirty="0" smtClean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ct val="90000"/>
              </a:lnSpc>
              <a:buFont typeface="Arial" charset="0"/>
              <a:buNone/>
            </a:pPr>
            <a:endParaRPr lang="en-US" sz="2000" dirty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ct val="90000"/>
              </a:lnSpc>
              <a:buFont typeface="Arial" charset="0"/>
              <a:buNone/>
            </a:pPr>
            <a:endParaRPr lang="en-US" sz="2000" dirty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V.P. of Brand Management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Clayton Franklin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endParaRPr lang="en-US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3212038" y="6211888"/>
            <a:ext cx="2749924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Arial Unicode MS"/>
                <a:cs typeface="Arial Unicode MS"/>
              </a:rPr>
              <a:t>© MMXIV</a:t>
            </a:r>
          </a:p>
          <a:p>
            <a:pPr algn="ctr"/>
            <a:r>
              <a:rPr lang="en-US">
                <a:solidFill>
                  <a:srgbClr val="000000"/>
                </a:solidFill>
                <a:latin typeface="Arial Unicode MS"/>
                <a:cs typeface="Arial Unicode MS"/>
              </a:rPr>
              <a:t>CEV Multimedia, Ltd.</a:t>
            </a:r>
            <a:endParaRPr lang="en-US" dirty="0">
              <a:solidFill>
                <a:srgbClr val="000000"/>
              </a:solidFill>
              <a:latin typeface="Arial Unicode MS"/>
              <a:cs typeface="Arial Unicode M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Cell Membrane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95400"/>
            <a:ext cx="7162800" cy="4830763"/>
          </a:xfrm>
        </p:spPr>
        <p:txBody>
          <a:bodyPr/>
          <a:lstStyle/>
          <a:p>
            <a:r>
              <a:rPr lang="en-US" sz="3200" dirty="0" smtClean="0"/>
              <a:t>Surrounds the cell as a thin layer of protein (about eight-millionths of a millimeter thick)</a:t>
            </a:r>
          </a:p>
          <a:p>
            <a:r>
              <a:rPr lang="en-US" sz="3200" dirty="0" smtClean="0"/>
              <a:t>Can be found inside the cell wall</a:t>
            </a:r>
          </a:p>
          <a:p>
            <a:r>
              <a:rPr lang="en-US" sz="3200" dirty="0" smtClean="0"/>
              <a:t>Allows some                                substances to                                  pass into the cell                                while blocking                                   others 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0FE2-DFF6-4A6C-B8B1-BBF3E068A296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418" y="3733800"/>
            <a:ext cx="3048000" cy="304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2797</TotalTime>
  <Words>1848</Words>
  <Application>Microsoft Office PowerPoint</Application>
  <PresentationFormat>On-screen Show (4:3)</PresentationFormat>
  <Paragraphs>631</Paragraphs>
  <Slides>88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92" baseType="lpstr">
      <vt:lpstr>Arial Unicode MS</vt:lpstr>
      <vt:lpstr>Arial</vt:lpstr>
      <vt:lpstr>Calibri</vt:lpstr>
      <vt:lpstr>Office Theme</vt:lpstr>
      <vt:lpstr>PowerPoint Presentation</vt:lpstr>
      <vt:lpstr>Objectives</vt:lpstr>
      <vt:lpstr>Main Menu</vt:lpstr>
      <vt:lpstr>PowerPoint Presentation</vt:lpstr>
      <vt:lpstr>Plants</vt:lpstr>
      <vt:lpstr>Animals</vt:lpstr>
      <vt:lpstr>Cell Types</vt:lpstr>
      <vt:lpstr>Cell Types</vt:lpstr>
      <vt:lpstr>Cell Membrane</vt:lpstr>
      <vt:lpstr>Cell Membrane</vt:lpstr>
      <vt:lpstr>Cell Wall</vt:lpstr>
      <vt:lpstr>Chloroplast</vt:lpstr>
      <vt:lpstr>Cytoplasm</vt:lpstr>
      <vt:lpstr>Golgi Apparatus</vt:lpstr>
      <vt:lpstr>Mitochondria</vt:lpstr>
      <vt:lpstr>Nucleus</vt:lpstr>
      <vt:lpstr>Ribosomes</vt:lpstr>
      <vt:lpstr>Rough Endoplasmic Reticulum</vt:lpstr>
      <vt:lpstr>Smooth Endoplasmic Reticulum</vt:lpstr>
      <vt:lpstr>Vacuole</vt:lpstr>
      <vt:lpstr>Photosynthesis</vt:lpstr>
      <vt:lpstr>PowerPoint Presentation</vt:lpstr>
      <vt:lpstr>Assessment</vt:lpstr>
      <vt:lpstr>Assessment</vt:lpstr>
      <vt:lpstr>Assessment</vt:lpstr>
      <vt:lpstr>PowerPoint Presentation</vt:lpstr>
      <vt:lpstr>PowerPoint Presentation</vt:lpstr>
      <vt:lpstr>Roots</vt:lpstr>
      <vt:lpstr>Root Tissues</vt:lpstr>
      <vt:lpstr>Root Systems</vt:lpstr>
      <vt:lpstr>Taproot System</vt:lpstr>
      <vt:lpstr>Taproot System</vt:lpstr>
      <vt:lpstr>Fibrous Root System</vt:lpstr>
      <vt:lpstr>Root Types</vt:lpstr>
      <vt:lpstr>Taproot</vt:lpstr>
      <vt:lpstr>Lateral Roots</vt:lpstr>
      <vt:lpstr>Adventitious Roots</vt:lpstr>
      <vt:lpstr>Fibrous Roots</vt:lpstr>
      <vt:lpstr>PowerPoint Presentation</vt:lpstr>
      <vt:lpstr>Stems</vt:lpstr>
      <vt:lpstr>Stem Tissues</vt:lpstr>
      <vt:lpstr>Stem Types</vt:lpstr>
      <vt:lpstr>Xylem</vt:lpstr>
      <vt:lpstr>Phloem</vt:lpstr>
      <vt:lpstr>PowerPoint Presentation</vt:lpstr>
      <vt:lpstr>Flowers</vt:lpstr>
      <vt:lpstr>Flower Parts</vt:lpstr>
      <vt:lpstr>Flower Parts</vt:lpstr>
      <vt:lpstr>Flower Parts</vt:lpstr>
      <vt:lpstr>Flower Parts</vt:lpstr>
      <vt:lpstr>Flower Parts</vt:lpstr>
      <vt:lpstr>Flower Parts</vt:lpstr>
      <vt:lpstr>Flower Types</vt:lpstr>
      <vt:lpstr>Flower Types</vt:lpstr>
      <vt:lpstr>PowerPoint Presentation</vt:lpstr>
      <vt:lpstr>Leaves</vt:lpstr>
      <vt:lpstr>Leaf Tissues</vt:lpstr>
      <vt:lpstr>Leaf Parts</vt:lpstr>
      <vt:lpstr>Leaf Parts</vt:lpstr>
      <vt:lpstr>Leaf Parts</vt:lpstr>
      <vt:lpstr>Leaf Types</vt:lpstr>
      <vt:lpstr>Leaf Vein Patterns</vt:lpstr>
      <vt:lpstr>Leaf Vein Patterns</vt:lpstr>
      <vt:lpstr>Leaf Vein Patterns</vt:lpstr>
      <vt:lpstr>Leaf Arrangements</vt:lpstr>
      <vt:lpstr>Leaf Arrangements</vt:lpstr>
      <vt:lpstr>PowerPoint Presentation</vt:lpstr>
      <vt:lpstr>Fruit</vt:lpstr>
      <vt:lpstr>Fruit Types</vt:lpstr>
      <vt:lpstr>PowerPoint Presentation</vt:lpstr>
      <vt:lpstr>Seeds</vt:lpstr>
      <vt:lpstr>Seeds</vt:lpstr>
      <vt:lpstr>Monocots</vt:lpstr>
      <vt:lpstr>Dicots</vt:lpstr>
      <vt:lpstr>PowerPoint Presentation</vt:lpstr>
      <vt:lpstr>Assessment</vt:lpstr>
      <vt:lpstr>Assessment</vt:lpstr>
      <vt:lpstr>Assessment</vt:lpstr>
      <vt:lpstr>Assessment</vt:lpstr>
      <vt:lpstr>Assessment</vt:lpstr>
      <vt:lpstr>PowerPoint Presentation</vt:lpstr>
      <vt:lpstr>Final Assessment</vt:lpstr>
      <vt:lpstr>Final Assessment</vt:lpstr>
      <vt:lpstr>Final Assessment</vt:lpstr>
      <vt:lpstr>Final Assessment</vt:lpstr>
      <vt:lpstr>Final Assessment</vt:lpstr>
      <vt:lpstr>Resources</vt:lpstr>
      <vt:lpstr>Acknowledgements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Slide</dc:title>
  <dc:creator>kperry</dc:creator>
  <cp:lastModifiedBy>Adams, Kori</cp:lastModifiedBy>
  <cp:revision>189</cp:revision>
  <dcterms:created xsi:type="dcterms:W3CDTF">2012-07-24T18:38:59Z</dcterms:created>
  <dcterms:modified xsi:type="dcterms:W3CDTF">2015-02-03T13:54:01Z</dcterms:modified>
</cp:coreProperties>
</file>